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9"/>
  </p:notesMasterIdLst>
  <p:sldIdLst>
    <p:sldId id="272" r:id="rId2"/>
    <p:sldId id="273" r:id="rId3"/>
    <p:sldId id="256" r:id="rId4"/>
    <p:sldId id="257" r:id="rId5"/>
    <p:sldId id="284" r:id="rId6"/>
    <p:sldId id="258" r:id="rId7"/>
    <p:sldId id="274" r:id="rId8"/>
    <p:sldId id="275" r:id="rId9"/>
    <p:sldId id="276" r:id="rId10"/>
    <p:sldId id="277" r:id="rId11"/>
    <p:sldId id="285" r:id="rId12"/>
    <p:sldId id="278" r:id="rId13"/>
    <p:sldId id="279" r:id="rId14"/>
    <p:sldId id="280" r:id="rId15"/>
    <p:sldId id="281" r:id="rId16"/>
    <p:sldId id="282" r:id="rId17"/>
    <p:sldId id="283" r:id="rId18"/>
    <p:sldId id="286" r:id="rId19"/>
    <p:sldId id="287" r:id="rId20"/>
    <p:sldId id="288" r:id="rId21"/>
    <p:sldId id="324" r:id="rId22"/>
    <p:sldId id="325" r:id="rId23"/>
    <p:sldId id="326" r:id="rId24"/>
    <p:sldId id="289" r:id="rId25"/>
    <p:sldId id="290" r:id="rId26"/>
    <p:sldId id="291" r:id="rId27"/>
    <p:sldId id="292" r:id="rId28"/>
    <p:sldId id="293" r:id="rId29"/>
    <p:sldId id="314" r:id="rId30"/>
    <p:sldId id="315" r:id="rId31"/>
    <p:sldId id="316" r:id="rId32"/>
    <p:sldId id="317" r:id="rId33"/>
    <p:sldId id="318" r:id="rId34"/>
    <p:sldId id="319" r:id="rId35"/>
    <p:sldId id="320" r:id="rId36"/>
    <p:sldId id="321" r:id="rId37"/>
    <p:sldId id="312" r:id="rId38"/>
    <p:sldId id="294" r:id="rId39"/>
    <p:sldId id="295" r:id="rId40"/>
    <p:sldId id="296" r:id="rId41"/>
    <p:sldId id="309" r:id="rId42"/>
    <p:sldId id="322" r:id="rId43"/>
    <p:sldId id="310" r:id="rId44"/>
    <p:sldId id="323" r:id="rId45"/>
    <p:sldId id="327" r:id="rId46"/>
    <p:sldId id="328" r:id="rId47"/>
    <p:sldId id="329" r:id="rId4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36" autoAdjust="0"/>
    <p:restoredTop sz="94581" autoAdjust="0"/>
  </p:normalViewPr>
  <p:slideViewPr>
    <p:cSldViewPr>
      <p:cViewPr varScale="1">
        <p:scale>
          <a:sx n="82" d="100"/>
          <a:sy n="82" d="100"/>
        </p:scale>
        <p:origin x="1229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8B8106B-A067-4332-9069-B862BA665FA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E3DD154-BA36-4987-AE59-9638E1827C6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A53AC7AF-D18E-408A-9BF9-DC1654D1591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5B1C5516-277D-4E18-AFFD-88D217B82DB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4C343393-7793-4566-AA16-E5CD54B653B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D8AA651E-4F70-459D-9B94-4DC796824E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8E990E40-9D40-49DA-AF52-71659B8ED57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DC869C00-2671-48B8-BEC3-C70E0C57DE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D14FB8A-7CAB-4068-8074-B14E4C0E942D}" type="slidenum">
              <a:rPr lang="en-US" altLang="zh-CN">
                <a:latin typeface="Arial" panose="020B0604020202020204" pitchFamily="34" charset="0"/>
              </a:rPr>
              <a:pPr eaLnBrk="1" hangingPunct="1"/>
              <a:t>33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32A0BDF2-04E8-4EB6-A7D0-525241C691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CA0BAD54-1E43-4AF5-8307-4E1362D517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“”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28D9FB96-8E26-4C72-8554-CFBCC2325F3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785F4588-A8FE-4848-853D-440D7E2698C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>
                <a:extLst>
                  <a:ext uri="{FF2B5EF4-FFF2-40B4-BE49-F238E27FC236}">
                    <a16:creationId xmlns:a16="http://schemas.microsoft.com/office/drawing/2014/main" id="{42014146-7FB1-45AA-98F0-E0CADEE812B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533" y="777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40" name="Freeform 5">
                <a:extLst>
                  <a:ext uri="{FF2B5EF4-FFF2-40B4-BE49-F238E27FC236}">
                    <a16:creationId xmlns:a16="http://schemas.microsoft.com/office/drawing/2014/main" id="{A39AA2A8-149F-4227-8692-94E0B93BFB5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4028" y="1801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41" name="Freeform 6">
                <a:extLst>
                  <a:ext uri="{FF2B5EF4-FFF2-40B4-BE49-F238E27FC236}">
                    <a16:creationId xmlns:a16="http://schemas.microsoft.com/office/drawing/2014/main" id="{3C107AA6-ED1E-4062-BAC6-1FAC84D2A3D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638" y="2166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42" name="Freeform 7">
                <a:extLst>
                  <a:ext uri="{FF2B5EF4-FFF2-40B4-BE49-F238E27FC236}">
                    <a16:creationId xmlns:a16="http://schemas.microsoft.com/office/drawing/2014/main" id="{F6B89CCD-534A-4885-B5DF-8F155BC3D15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978" y="976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43" name="Freeform 8">
                <a:extLst>
                  <a:ext uri="{FF2B5EF4-FFF2-40B4-BE49-F238E27FC236}">
                    <a16:creationId xmlns:a16="http://schemas.microsoft.com/office/drawing/2014/main" id="{A401A771-8F72-4D18-AFF2-02761DCBAF1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844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44" name="Freeform 9">
                <a:extLst>
                  <a:ext uri="{FF2B5EF4-FFF2-40B4-BE49-F238E27FC236}">
                    <a16:creationId xmlns:a16="http://schemas.microsoft.com/office/drawing/2014/main" id="{6414D643-CD16-4D3B-9E1D-725D615037E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894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45" name="Freeform 10">
                <a:extLst>
                  <a:ext uri="{FF2B5EF4-FFF2-40B4-BE49-F238E27FC236}">
                    <a16:creationId xmlns:a16="http://schemas.microsoft.com/office/drawing/2014/main" id="{07578B34-41DF-4C4A-A360-96EFA7E1385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</p:grpSp>
        <p:sp>
          <p:nvSpPr>
            <p:cNvPr id="6" name="Freeform 11">
              <a:extLst>
                <a:ext uri="{FF2B5EF4-FFF2-40B4-BE49-F238E27FC236}">
                  <a16:creationId xmlns:a16="http://schemas.microsoft.com/office/drawing/2014/main" id="{3C4F23C7-4852-4D19-B428-E6E4A821039E}"/>
                </a:ext>
              </a:extLst>
            </p:cNvPr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sp>
          <p:nvSpPr>
            <p:cNvPr id="7" name="Freeform 12">
              <a:extLst>
                <a:ext uri="{FF2B5EF4-FFF2-40B4-BE49-F238E27FC236}">
                  <a16:creationId xmlns:a16="http://schemas.microsoft.com/office/drawing/2014/main" id="{D28D528F-1216-415C-A49B-7943D2DF8CB6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sp>
          <p:nvSpPr>
            <p:cNvPr id="8" name="Freeform 13">
              <a:extLst>
                <a:ext uri="{FF2B5EF4-FFF2-40B4-BE49-F238E27FC236}">
                  <a16:creationId xmlns:a16="http://schemas.microsoft.com/office/drawing/2014/main" id="{85A3DCFA-35A8-4360-BFDD-DB74544F62EB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0143726A-FA76-4EB3-93BA-C14C4FFB2044}"/>
                </a:ext>
              </a:extLst>
            </p:cNvPr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2A255E09-DC84-4DE2-ADB8-0AE4D1D785D4}"/>
                </a:ext>
              </a:extLst>
            </p:cNvPr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sp>
          <p:nvSpPr>
            <p:cNvPr id="11" name="Freeform 16">
              <a:extLst>
                <a:ext uri="{FF2B5EF4-FFF2-40B4-BE49-F238E27FC236}">
                  <a16:creationId xmlns:a16="http://schemas.microsoft.com/office/drawing/2014/main" id="{F933AF16-9094-4A9F-A28F-4C5037433D07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grpSp>
          <p:nvGrpSpPr>
            <p:cNvPr id="12" name="Group 17">
              <a:extLst>
                <a:ext uri="{FF2B5EF4-FFF2-40B4-BE49-F238E27FC236}">
                  <a16:creationId xmlns:a16="http://schemas.microsoft.com/office/drawing/2014/main" id="{A530A08F-A2A8-4876-9D64-7CE555E538B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>
                <a:extLst>
                  <a:ext uri="{FF2B5EF4-FFF2-40B4-BE49-F238E27FC236}">
                    <a16:creationId xmlns:a16="http://schemas.microsoft.com/office/drawing/2014/main" id="{C55C613E-FE3C-4DE7-98CE-EB726FD54EB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37" name="Freeform 19">
                <a:extLst>
                  <a:ext uri="{FF2B5EF4-FFF2-40B4-BE49-F238E27FC236}">
                    <a16:creationId xmlns:a16="http://schemas.microsoft.com/office/drawing/2014/main" id="{2951B003-48DC-4801-96F6-7344EAE78A0C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38" name="Freeform 20">
                <a:extLst>
                  <a:ext uri="{FF2B5EF4-FFF2-40B4-BE49-F238E27FC236}">
                    <a16:creationId xmlns:a16="http://schemas.microsoft.com/office/drawing/2014/main" id="{CEC39CD4-45E1-4E14-8B60-B631E0116BA9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</p:grpSp>
        <p:grpSp>
          <p:nvGrpSpPr>
            <p:cNvPr id="13" name="Group 21">
              <a:extLst>
                <a:ext uri="{FF2B5EF4-FFF2-40B4-BE49-F238E27FC236}">
                  <a16:creationId xmlns:a16="http://schemas.microsoft.com/office/drawing/2014/main" id="{1699E6A0-E3BB-41D3-A16F-6F53849DBCE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>
                <a:extLst>
                  <a:ext uri="{FF2B5EF4-FFF2-40B4-BE49-F238E27FC236}">
                    <a16:creationId xmlns:a16="http://schemas.microsoft.com/office/drawing/2014/main" id="{5130C96F-5B41-4DE6-B428-D54141418A2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34" name="Freeform 23">
                <a:extLst>
                  <a:ext uri="{FF2B5EF4-FFF2-40B4-BE49-F238E27FC236}">
                    <a16:creationId xmlns:a16="http://schemas.microsoft.com/office/drawing/2014/main" id="{06E9111B-DE84-4991-926C-5CB147579CA6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7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35" name="Freeform 24">
                <a:extLst>
                  <a:ext uri="{FF2B5EF4-FFF2-40B4-BE49-F238E27FC236}">
                    <a16:creationId xmlns:a16="http://schemas.microsoft.com/office/drawing/2014/main" id="{F9EFD6C2-A30F-4C65-B58D-91EC307B6CF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</p:grpSp>
        <p:grpSp>
          <p:nvGrpSpPr>
            <p:cNvPr id="14" name="Group 25">
              <a:extLst>
                <a:ext uri="{FF2B5EF4-FFF2-40B4-BE49-F238E27FC236}">
                  <a16:creationId xmlns:a16="http://schemas.microsoft.com/office/drawing/2014/main" id="{B2558FDE-757F-4429-A18D-98F56DE8D61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>
                <a:extLst>
                  <a:ext uri="{FF2B5EF4-FFF2-40B4-BE49-F238E27FC236}">
                    <a16:creationId xmlns:a16="http://schemas.microsoft.com/office/drawing/2014/main" id="{DF846FA4-0588-4157-B8E8-C0B81B6C659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31" name="Freeform 27">
                <a:extLst>
                  <a:ext uri="{FF2B5EF4-FFF2-40B4-BE49-F238E27FC236}">
                    <a16:creationId xmlns:a16="http://schemas.microsoft.com/office/drawing/2014/main" id="{0FDE21E4-72A1-43B5-9220-9CC67A7E9734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32" name="Freeform 28">
                <a:extLst>
                  <a:ext uri="{FF2B5EF4-FFF2-40B4-BE49-F238E27FC236}">
                    <a16:creationId xmlns:a16="http://schemas.microsoft.com/office/drawing/2014/main" id="{76FEE5CC-A4DD-4928-B609-926B4CAE7DE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</p:grpSp>
        <p:grpSp>
          <p:nvGrpSpPr>
            <p:cNvPr id="15" name="Group 29">
              <a:extLst>
                <a:ext uri="{FF2B5EF4-FFF2-40B4-BE49-F238E27FC236}">
                  <a16:creationId xmlns:a16="http://schemas.microsoft.com/office/drawing/2014/main" id="{B2618A51-C100-47C3-8EEB-B7C61FCD23F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>
                <a:extLst>
                  <a:ext uri="{FF2B5EF4-FFF2-40B4-BE49-F238E27FC236}">
                    <a16:creationId xmlns:a16="http://schemas.microsoft.com/office/drawing/2014/main" id="{062A4B21-90AB-4FD9-ACAE-322056AF2A5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28" name="Freeform 31">
                <a:extLst>
                  <a:ext uri="{FF2B5EF4-FFF2-40B4-BE49-F238E27FC236}">
                    <a16:creationId xmlns:a16="http://schemas.microsoft.com/office/drawing/2014/main" id="{EDB5C7AC-667D-49B1-AF00-2317510BD9B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29" name="Freeform 32">
                <a:extLst>
                  <a:ext uri="{FF2B5EF4-FFF2-40B4-BE49-F238E27FC236}">
                    <a16:creationId xmlns:a16="http://schemas.microsoft.com/office/drawing/2014/main" id="{73A8A709-C64F-4E45-B61B-28BEF25A63B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</p:grpSp>
        <p:grpSp>
          <p:nvGrpSpPr>
            <p:cNvPr id="16" name="Group 33">
              <a:extLst>
                <a:ext uri="{FF2B5EF4-FFF2-40B4-BE49-F238E27FC236}">
                  <a16:creationId xmlns:a16="http://schemas.microsoft.com/office/drawing/2014/main" id="{12F867DF-5229-43AC-8F7D-9D056BE224F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>
                <a:extLst>
                  <a:ext uri="{FF2B5EF4-FFF2-40B4-BE49-F238E27FC236}">
                    <a16:creationId xmlns:a16="http://schemas.microsoft.com/office/drawing/2014/main" id="{3AB6C37B-7172-4D6B-9B63-9E9A5C9C39B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25" name="Freeform 35">
                <a:extLst>
                  <a:ext uri="{FF2B5EF4-FFF2-40B4-BE49-F238E27FC236}">
                    <a16:creationId xmlns:a16="http://schemas.microsoft.com/office/drawing/2014/main" id="{19C5070B-3B1A-449F-B74C-9741FD5F502C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26" name="Freeform 36">
                <a:extLst>
                  <a:ext uri="{FF2B5EF4-FFF2-40B4-BE49-F238E27FC236}">
                    <a16:creationId xmlns:a16="http://schemas.microsoft.com/office/drawing/2014/main" id="{93586E87-F87C-40E9-86B4-DA2E4CF52DA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</p:grpSp>
        <p:sp>
          <p:nvSpPr>
            <p:cNvPr id="17" name="Freeform 37">
              <a:extLst>
                <a:ext uri="{FF2B5EF4-FFF2-40B4-BE49-F238E27FC236}">
                  <a16:creationId xmlns:a16="http://schemas.microsoft.com/office/drawing/2014/main" id="{F3AB1D36-913D-4524-A3BE-C31FDD8053F6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sp>
          <p:nvSpPr>
            <p:cNvPr id="18" name="Freeform 38">
              <a:extLst>
                <a:ext uri="{FF2B5EF4-FFF2-40B4-BE49-F238E27FC236}">
                  <a16:creationId xmlns:a16="http://schemas.microsoft.com/office/drawing/2014/main" id="{C497FF04-66A1-46F4-BBC0-3B021A10C138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sp>
          <p:nvSpPr>
            <p:cNvPr id="19" name="Freeform 39">
              <a:extLst>
                <a:ext uri="{FF2B5EF4-FFF2-40B4-BE49-F238E27FC236}">
                  <a16:creationId xmlns:a16="http://schemas.microsoft.com/office/drawing/2014/main" id="{8F831D78-3799-4CBD-8A93-944F0D44EE24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sp>
          <p:nvSpPr>
            <p:cNvPr id="20" name="Freeform 40">
              <a:extLst>
                <a:ext uri="{FF2B5EF4-FFF2-40B4-BE49-F238E27FC236}">
                  <a16:creationId xmlns:a16="http://schemas.microsoft.com/office/drawing/2014/main" id="{E37D6DF9-693F-4E0A-8912-D5741D520CED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sp>
          <p:nvSpPr>
            <p:cNvPr id="21" name="Freeform 41">
              <a:extLst>
                <a:ext uri="{FF2B5EF4-FFF2-40B4-BE49-F238E27FC236}">
                  <a16:creationId xmlns:a16="http://schemas.microsoft.com/office/drawing/2014/main" id="{5A2F2E69-44F0-4958-B145-68806F9503A3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sp>
          <p:nvSpPr>
            <p:cNvPr id="22" name="Freeform 42">
              <a:extLst>
                <a:ext uri="{FF2B5EF4-FFF2-40B4-BE49-F238E27FC236}">
                  <a16:creationId xmlns:a16="http://schemas.microsoft.com/office/drawing/2014/main" id="{E1AE8615-C500-4E83-B450-A0AC1BEDD964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id="{48AE1CE6-0856-4184-9545-9EAA413E137A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</p:grpSp>
      <p:sp>
        <p:nvSpPr>
          <p:cNvPr id="840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840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6" name="Rectangle 44">
            <a:extLst>
              <a:ext uri="{FF2B5EF4-FFF2-40B4-BE49-F238E27FC236}">
                <a16:creationId xmlns:a16="http://schemas.microsoft.com/office/drawing/2014/main" id="{C9FE1D2A-18F3-47B5-ABEB-0910B92921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7" name="Rectangle 45">
            <a:extLst>
              <a:ext uri="{FF2B5EF4-FFF2-40B4-BE49-F238E27FC236}">
                <a16:creationId xmlns:a16="http://schemas.microsoft.com/office/drawing/2014/main" id="{CEF67213-5D53-4EE6-96B1-F41DDC2C45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8" name="Rectangle 46">
            <a:extLst>
              <a:ext uri="{FF2B5EF4-FFF2-40B4-BE49-F238E27FC236}">
                <a16:creationId xmlns:a16="http://schemas.microsoft.com/office/drawing/2014/main" id="{CC7C3630-6309-4732-96EB-EEF449E324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FDAC8-D76C-496B-9A9B-F4032854809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12254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:a16="http://schemas.microsoft.com/office/drawing/2014/main" id="{448C8A58-5818-46B6-A247-C1F6E861EC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00561CB4-655F-4519-BEE4-FBB7428B53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730AABAE-9551-42AA-B60B-1026923ECC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1EC53-5CEB-411A-A80D-D2C95746A64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06311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:a16="http://schemas.microsoft.com/office/drawing/2014/main" id="{B3D5E4B7-0C5A-4DD7-8471-F9932B4DD7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C85E791E-8ADA-4719-B8ED-E9F330334C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4337EA7D-9BED-4B32-8082-2B906431D6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948872-A63A-4862-8CDA-D19D7CE7C81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7029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:a16="http://schemas.microsoft.com/office/drawing/2014/main" id="{9F5DCB4E-FEEF-43FB-932D-2F60461BD9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A35307AC-8688-4534-8215-3DEF3F6644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481B19A7-85AC-488D-9E88-4091960385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C01815-792C-4C75-9029-4DF7A6660E2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9868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:a16="http://schemas.microsoft.com/office/drawing/2014/main" id="{E9F64356-D78D-4E95-B6AE-287AF50388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E4A728A2-7D51-42DB-AE09-6DAF9CF87C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2C8A5824-804C-4ADE-8ED9-22F1FD1422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E9BAE3-B02A-46F7-8EFE-5DC6355820B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41875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7">
            <a:extLst>
              <a:ext uri="{FF2B5EF4-FFF2-40B4-BE49-F238E27FC236}">
                <a16:creationId xmlns:a16="http://schemas.microsoft.com/office/drawing/2014/main" id="{65003198-397A-4306-BC24-4123EAFB3D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8">
            <a:extLst>
              <a:ext uri="{FF2B5EF4-FFF2-40B4-BE49-F238E27FC236}">
                <a16:creationId xmlns:a16="http://schemas.microsoft.com/office/drawing/2014/main" id="{8BD11027-6AD1-4CE0-8341-386C72CB74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49">
            <a:extLst>
              <a:ext uri="{FF2B5EF4-FFF2-40B4-BE49-F238E27FC236}">
                <a16:creationId xmlns:a16="http://schemas.microsoft.com/office/drawing/2014/main" id="{0EDCEFE1-A1A4-4499-B1ED-9E35F00E94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10FCF-3BDB-4966-88D3-4B448A1EB0C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112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7">
            <a:extLst>
              <a:ext uri="{FF2B5EF4-FFF2-40B4-BE49-F238E27FC236}">
                <a16:creationId xmlns:a16="http://schemas.microsoft.com/office/drawing/2014/main" id="{AE350444-6E36-4065-BF23-7B2535BDA6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48">
            <a:extLst>
              <a:ext uri="{FF2B5EF4-FFF2-40B4-BE49-F238E27FC236}">
                <a16:creationId xmlns:a16="http://schemas.microsoft.com/office/drawing/2014/main" id="{B82FFEFF-FC3B-400E-8C3B-67866A35ED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49">
            <a:extLst>
              <a:ext uri="{FF2B5EF4-FFF2-40B4-BE49-F238E27FC236}">
                <a16:creationId xmlns:a16="http://schemas.microsoft.com/office/drawing/2014/main" id="{72AB8BAF-FEAE-4857-AA1F-716F8A6FD8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2FE966-522E-4794-A8F1-71EE825AFB2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47997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7">
            <a:extLst>
              <a:ext uri="{FF2B5EF4-FFF2-40B4-BE49-F238E27FC236}">
                <a16:creationId xmlns:a16="http://schemas.microsoft.com/office/drawing/2014/main" id="{65B0C15D-597F-4FCC-BFA8-AB191C29F8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48">
            <a:extLst>
              <a:ext uri="{FF2B5EF4-FFF2-40B4-BE49-F238E27FC236}">
                <a16:creationId xmlns:a16="http://schemas.microsoft.com/office/drawing/2014/main" id="{89639202-352E-404A-BBA6-6A4BCB8E5A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9">
            <a:extLst>
              <a:ext uri="{FF2B5EF4-FFF2-40B4-BE49-F238E27FC236}">
                <a16:creationId xmlns:a16="http://schemas.microsoft.com/office/drawing/2014/main" id="{8F7502E8-40BE-4E49-9737-63FB88CF6D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8353A4-1394-4060-A3EB-04279E10C4E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02197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>
            <a:extLst>
              <a:ext uri="{FF2B5EF4-FFF2-40B4-BE49-F238E27FC236}">
                <a16:creationId xmlns:a16="http://schemas.microsoft.com/office/drawing/2014/main" id="{0BD5F9E8-E5BA-4011-85BB-E2588D9EFF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48">
            <a:extLst>
              <a:ext uri="{FF2B5EF4-FFF2-40B4-BE49-F238E27FC236}">
                <a16:creationId xmlns:a16="http://schemas.microsoft.com/office/drawing/2014/main" id="{47BC28C1-4C86-4ED1-AB86-ED58963A95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49">
            <a:extLst>
              <a:ext uri="{FF2B5EF4-FFF2-40B4-BE49-F238E27FC236}">
                <a16:creationId xmlns:a16="http://schemas.microsoft.com/office/drawing/2014/main" id="{39872FF2-24C4-47DA-9B85-ADA6795D0B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0C6362-52B6-4D63-B597-B4ABC3EC8B9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9908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7">
            <a:extLst>
              <a:ext uri="{FF2B5EF4-FFF2-40B4-BE49-F238E27FC236}">
                <a16:creationId xmlns:a16="http://schemas.microsoft.com/office/drawing/2014/main" id="{E93B208A-E8AD-4298-B91B-DA87F8D950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8">
            <a:extLst>
              <a:ext uri="{FF2B5EF4-FFF2-40B4-BE49-F238E27FC236}">
                <a16:creationId xmlns:a16="http://schemas.microsoft.com/office/drawing/2014/main" id="{5C162C41-07A8-4DB4-801E-36C2F85864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49">
            <a:extLst>
              <a:ext uri="{FF2B5EF4-FFF2-40B4-BE49-F238E27FC236}">
                <a16:creationId xmlns:a16="http://schemas.microsoft.com/office/drawing/2014/main" id="{8B00F5FC-DE66-430B-825D-A15F21DB7A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BB017B-B8E5-4C29-8931-A009F2DB922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4578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7">
            <a:extLst>
              <a:ext uri="{FF2B5EF4-FFF2-40B4-BE49-F238E27FC236}">
                <a16:creationId xmlns:a16="http://schemas.microsoft.com/office/drawing/2014/main" id="{3EEE5FD6-20D1-43BE-A78F-13226A50BC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8">
            <a:extLst>
              <a:ext uri="{FF2B5EF4-FFF2-40B4-BE49-F238E27FC236}">
                <a16:creationId xmlns:a16="http://schemas.microsoft.com/office/drawing/2014/main" id="{BF3C5550-D5DD-4927-8C4C-9D97F35D09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49">
            <a:extLst>
              <a:ext uri="{FF2B5EF4-FFF2-40B4-BE49-F238E27FC236}">
                <a16:creationId xmlns:a16="http://schemas.microsoft.com/office/drawing/2014/main" id="{C9C31009-4D10-4A08-930D-690155A9AD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2C2FE8-CB2F-4960-AEDA-4CCC3035A2B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9616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A23CAE41-E94F-412D-B7D0-0B0F781D35AE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82947" name="Freeform 3">
              <a:extLst>
                <a:ext uri="{FF2B5EF4-FFF2-40B4-BE49-F238E27FC236}">
                  <a16:creationId xmlns:a16="http://schemas.microsoft.com/office/drawing/2014/main" id="{6A80C859-4CCD-4F20-92DC-60BD8DFCEDC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grpSp>
          <p:nvGrpSpPr>
            <p:cNvPr id="1033" name="Group 4">
              <a:extLst>
                <a:ext uri="{FF2B5EF4-FFF2-40B4-BE49-F238E27FC236}">
                  <a16:creationId xmlns:a16="http://schemas.microsoft.com/office/drawing/2014/main" id="{625E8611-2741-4D4D-97DF-C7245A0D21FB}"/>
                </a:ext>
              </a:extLst>
            </p:cNvPr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82949" name="Freeform 5">
                <a:extLst>
                  <a:ext uri="{FF2B5EF4-FFF2-40B4-BE49-F238E27FC236}">
                    <a16:creationId xmlns:a16="http://schemas.microsoft.com/office/drawing/2014/main" id="{16C7FEA0-B86B-4D3A-A9E6-37BCEFE1AC64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82950" name="Freeform 6">
                <a:extLst>
                  <a:ext uri="{FF2B5EF4-FFF2-40B4-BE49-F238E27FC236}">
                    <a16:creationId xmlns:a16="http://schemas.microsoft.com/office/drawing/2014/main" id="{8CEAC96B-7C72-4594-BA8B-8F99F1B7A626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82951" name="Freeform 7">
                <a:extLst>
                  <a:ext uri="{FF2B5EF4-FFF2-40B4-BE49-F238E27FC236}">
                    <a16:creationId xmlns:a16="http://schemas.microsoft.com/office/drawing/2014/main" id="{A015CF0A-7B46-45EC-878E-E7256FA6E5F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</p:grpSp>
        <p:sp>
          <p:nvSpPr>
            <p:cNvPr id="82952" name="Freeform 8">
              <a:extLst>
                <a:ext uri="{FF2B5EF4-FFF2-40B4-BE49-F238E27FC236}">
                  <a16:creationId xmlns:a16="http://schemas.microsoft.com/office/drawing/2014/main" id="{8D39D746-DCE2-404E-A314-05B41F1E00B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grpSp>
          <p:nvGrpSpPr>
            <p:cNvPr id="1035" name="Group 9">
              <a:extLst>
                <a:ext uri="{FF2B5EF4-FFF2-40B4-BE49-F238E27FC236}">
                  <a16:creationId xmlns:a16="http://schemas.microsoft.com/office/drawing/2014/main" id="{670ADE9D-1353-4898-88FF-03DC2E06DD4D}"/>
                </a:ext>
              </a:extLst>
            </p:cNvPr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82954" name="Freeform 10">
                <a:extLst>
                  <a:ext uri="{FF2B5EF4-FFF2-40B4-BE49-F238E27FC236}">
                    <a16:creationId xmlns:a16="http://schemas.microsoft.com/office/drawing/2014/main" id="{21677D83-D49B-4421-9B93-CB045F9454D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82955" name="Freeform 11">
                <a:extLst>
                  <a:ext uri="{FF2B5EF4-FFF2-40B4-BE49-F238E27FC236}">
                    <a16:creationId xmlns:a16="http://schemas.microsoft.com/office/drawing/2014/main" id="{A4F6DB31-86FA-4B12-98C3-74E0AB91577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82956" name="Freeform 12">
                <a:extLst>
                  <a:ext uri="{FF2B5EF4-FFF2-40B4-BE49-F238E27FC236}">
                    <a16:creationId xmlns:a16="http://schemas.microsoft.com/office/drawing/2014/main" id="{36AD062E-A1A1-4901-B344-2F5C5AA97936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82957" name="Freeform 13">
                <a:extLst>
                  <a:ext uri="{FF2B5EF4-FFF2-40B4-BE49-F238E27FC236}">
                    <a16:creationId xmlns:a16="http://schemas.microsoft.com/office/drawing/2014/main" id="{5A50E64E-569E-444C-9D58-B1C8E18365B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82958" name="Freeform 14">
                <a:extLst>
                  <a:ext uri="{FF2B5EF4-FFF2-40B4-BE49-F238E27FC236}">
                    <a16:creationId xmlns:a16="http://schemas.microsoft.com/office/drawing/2014/main" id="{B6934C8E-6D0A-4509-AAEC-81D96BC554F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289" y="3134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grpSp>
            <p:nvGrpSpPr>
              <p:cNvPr id="1067" name="Group 15">
                <a:extLst>
                  <a:ext uri="{FF2B5EF4-FFF2-40B4-BE49-F238E27FC236}">
                    <a16:creationId xmlns:a16="http://schemas.microsoft.com/office/drawing/2014/main" id="{43FCDC4F-2C28-40FB-899E-B6E84B25240A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82960" name="Freeform 16">
                  <a:extLst>
                    <a:ext uri="{FF2B5EF4-FFF2-40B4-BE49-F238E27FC236}">
                      <a16:creationId xmlns:a16="http://schemas.microsoft.com/office/drawing/2014/main" id="{13EFCE37-C5F9-4871-BABA-300D2D563761}"/>
                    </a:ext>
                  </a:extLst>
                </p:cNvPr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>
                    <a:ea typeface="宋体" charset="-122"/>
                  </a:endParaRPr>
                </a:p>
              </p:txBody>
            </p:sp>
            <p:sp>
              <p:nvSpPr>
                <p:cNvPr id="82961" name="Freeform 17">
                  <a:extLst>
                    <a:ext uri="{FF2B5EF4-FFF2-40B4-BE49-F238E27FC236}">
                      <a16:creationId xmlns:a16="http://schemas.microsoft.com/office/drawing/2014/main" id="{43E87CF4-8D28-4809-A460-BC4D1A055657}"/>
                    </a:ext>
                  </a:extLst>
                </p:cNvPr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>
                    <a:ea typeface="宋体" charset="-122"/>
                  </a:endParaRPr>
                </a:p>
              </p:txBody>
            </p:sp>
            <p:sp>
              <p:nvSpPr>
                <p:cNvPr id="82962" name="Freeform 18">
                  <a:extLst>
                    <a:ext uri="{FF2B5EF4-FFF2-40B4-BE49-F238E27FC236}">
                      <a16:creationId xmlns:a16="http://schemas.microsoft.com/office/drawing/2014/main" id="{B15A00C2-831A-4B55-A31A-4D2067A902D6}"/>
                    </a:ext>
                  </a:extLst>
                </p:cNvPr>
                <p:cNvSpPr>
                  <a:spLocks/>
                </p:cNvSpPr>
                <p:nvPr userDrawn="1"/>
              </p:nvSpPr>
              <p:spPr bwMode="ltGray">
                <a:xfrm rot="4200091">
                  <a:off x="197" y="1721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>
                    <a:ea typeface="宋体" charset="-122"/>
                  </a:endParaRPr>
                </a:p>
              </p:txBody>
            </p:sp>
          </p:grpSp>
        </p:grpSp>
        <p:grpSp>
          <p:nvGrpSpPr>
            <p:cNvPr id="1036" name="Group 19">
              <a:extLst>
                <a:ext uri="{FF2B5EF4-FFF2-40B4-BE49-F238E27FC236}">
                  <a16:creationId xmlns:a16="http://schemas.microsoft.com/office/drawing/2014/main" id="{37878FAF-E889-400A-A4D8-ED4071D207C9}"/>
                </a:ext>
              </a:extLst>
            </p:cNvPr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82964" name="Freeform 20">
                <a:extLst>
                  <a:ext uri="{FF2B5EF4-FFF2-40B4-BE49-F238E27FC236}">
                    <a16:creationId xmlns:a16="http://schemas.microsoft.com/office/drawing/2014/main" id="{E73F007D-ACFB-426E-B0B0-91657CA3008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82965" name="Freeform 21">
                <a:extLst>
                  <a:ext uri="{FF2B5EF4-FFF2-40B4-BE49-F238E27FC236}">
                    <a16:creationId xmlns:a16="http://schemas.microsoft.com/office/drawing/2014/main" id="{E8CD0AB0-D9D7-4A27-BEB1-639872504E5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82966" name="Freeform 22">
                <a:extLst>
                  <a:ext uri="{FF2B5EF4-FFF2-40B4-BE49-F238E27FC236}">
                    <a16:creationId xmlns:a16="http://schemas.microsoft.com/office/drawing/2014/main" id="{B3B52E3D-6319-46F4-9007-B8FE278A197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</p:grpSp>
        <p:grpSp>
          <p:nvGrpSpPr>
            <p:cNvPr id="1037" name="Group 23">
              <a:extLst>
                <a:ext uri="{FF2B5EF4-FFF2-40B4-BE49-F238E27FC236}">
                  <a16:creationId xmlns:a16="http://schemas.microsoft.com/office/drawing/2014/main" id="{9198D153-C9B1-4B64-8B91-B6BC9588B412}"/>
                </a:ext>
              </a:extLst>
            </p:cNvPr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82968" name="Freeform 24">
                <a:extLst>
                  <a:ext uri="{FF2B5EF4-FFF2-40B4-BE49-F238E27FC236}">
                    <a16:creationId xmlns:a16="http://schemas.microsoft.com/office/drawing/2014/main" id="{804D2816-DD08-49A2-B9F6-8381B0A63693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82969" name="Freeform 25">
                <a:extLst>
                  <a:ext uri="{FF2B5EF4-FFF2-40B4-BE49-F238E27FC236}">
                    <a16:creationId xmlns:a16="http://schemas.microsoft.com/office/drawing/2014/main" id="{8ECCD5B5-C664-4F42-8E83-3D4F7830C55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82970" name="Freeform 26">
                <a:extLst>
                  <a:ext uri="{FF2B5EF4-FFF2-40B4-BE49-F238E27FC236}">
                    <a16:creationId xmlns:a16="http://schemas.microsoft.com/office/drawing/2014/main" id="{2E6D0DEF-DAC0-4B6E-A3AA-DCC49B89449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</p:grpSp>
        <p:grpSp>
          <p:nvGrpSpPr>
            <p:cNvPr id="1038" name="Group 27">
              <a:extLst>
                <a:ext uri="{FF2B5EF4-FFF2-40B4-BE49-F238E27FC236}">
                  <a16:creationId xmlns:a16="http://schemas.microsoft.com/office/drawing/2014/main" id="{9DF465CB-D044-4EE0-91E8-4CFADE3B1C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82972" name="Freeform 28">
                <a:extLst>
                  <a:ext uri="{FF2B5EF4-FFF2-40B4-BE49-F238E27FC236}">
                    <a16:creationId xmlns:a16="http://schemas.microsoft.com/office/drawing/2014/main" id="{00E06425-7DD1-4A1D-A5A8-EB139DEB9C2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82973" name="Freeform 29">
                <a:extLst>
                  <a:ext uri="{FF2B5EF4-FFF2-40B4-BE49-F238E27FC236}">
                    <a16:creationId xmlns:a16="http://schemas.microsoft.com/office/drawing/2014/main" id="{85C3593D-1B38-43AE-A4B2-8CDF56FF42A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82974" name="Freeform 30">
                <a:extLst>
                  <a:ext uri="{FF2B5EF4-FFF2-40B4-BE49-F238E27FC236}">
                    <a16:creationId xmlns:a16="http://schemas.microsoft.com/office/drawing/2014/main" id="{E2198F0F-ECD6-42FA-869F-BCE337BC2FB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宋体" charset="-122"/>
                </a:endParaRPr>
              </a:p>
            </p:txBody>
          </p:sp>
        </p:grpSp>
        <p:sp>
          <p:nvSpPr>
            <p:cNvPr id="82975" name="Freeform 31">
              <a:extLst>
                <a:ext uri="{FF2B5EF4-FFF2-40B4-BE49-F238E27FC236}">
                  <a16:creationId xmlns:a16="http://schemas.microsoft.com/office/drawing/2014/main" id="{A43633C8-5799-4C27-A245-3795B7B44CE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sp>
          <p:nvSpPr>
            <p:cNvPr id="82976" name="Freeform 32">
              <a:extLst>
                <a:ext uri="{FF2B5EF4-FFF2-40B4-BE49-F238E27FC236}">
                  <a16:creationId xmlns:a16="http://schemas.microsoft.com/office/drawing/2014/main" id="{CD9B04EE-F343-4F14-BA6C-6A630867F43B}"/>
                </a:ext>
              </a:extLst>
            </p:cNvPr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sp>
          <p:nvSpPr>
            <p:cNvPr id="82977" name="Freeform 33">
              <a:extLst>
                <a:ext uri="{FF2B5EF4-FFF2-40B4-BE49-F238E27FC236}">
                  <a16:creationId xmlns:a16="http://schemas.microsoft.com/office/drawing/2014/main" id="{257D4DE7-3EC3-42AF-88ED-C920D48AED55}"/>
                </a:ext>
              </a:extLst>
            </p:cNvPr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sp>
          <p:nvSpPr>
            <p:cNvPr id="82978" name="Freeform 34">
              <a:extLst>
                <a:ext uri="{FF2B5EF4-FFF2-40B4-BE49-F238E27FC236}">
                  <a16:creationId xmlns:a16="http://schemas.microsoft.com/office/drawing/2014/main" id="{9DF5704D-BF4A-48C2-B737-55ADD4FE9FB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sp>
          <p:nvSpPr>
            <p:cNvPr id="82979" name="Freeform 35">
              <a:extLst>
                <a:ext uri="{FF2B5EF4-FFF2-40B4-BE49-F238E27FC236}">
                  <a16:creationId xmlns:a16="http://schemas.microsoft.com/office/drawing/2014/main" id="{D1EBCBA6-BC4D-4F4D-8315-F348ADB2107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sp>
          <p:nvSpPr>
            <p:cNvPr id="82980" name="Freeform 36">
              <a:extLst>
                <a:ext uri="{FF2B5EF4-FFF2-40B4-BE49-F238E27FC236}">
                  <a16:creationId xmlns:a16="http://schemas.microsoft.com/office/drawing/2014/main" id="{B3D6C581-BC73-45DA-8F6C-5FDA994B8A0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sp>
          <p:nvSpPr>
            <p:cNvPr id="82981" name="Freeform 37">
              <a:extLst>
                <a:ext uri="{FF2B5EF4-FFF2-40B4-BE49-F238E27FC236}">
                  <a16:creationId xmlns:a16="http://schemas.microsoft.com/office/drawing/2014/main" id="{4EDC3B76-DF24-49EB-BE38-A283E2854AA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sp>
          <p:nvSpPr>
            <p:cNvPr id="82982" name="Freeform 38">
              <a:extLst>
                <a:ext uri="{FF2B5EF4-FFF2-40B4-BE49-F238E27FC236}">
                  <a16:creationId xmlns:a16="http://schemas.microsoft.com/office/drawing/2014/main" id="{FBFF5D91-ABCC-463E-A8A2-9146CAF8AF82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sp>
          <p:nvSpPr>
            <p:cNvPr id="82983" name="Freeform 39">
              <a:extLst>
                <a:ext uri="{FF2B5EF4-FFF2-40B4-BE49-F238E27FC236}">
                  <a16:creationId xmlns:a16="http://schemas.microsoft.com/office/drawing/2014/main" id="{595A9CB9-7126-4993-ABFD-B8D946D0DD53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sp>
          <p:nvSpPr>
            <p:cNvPr id="82984" name="Freeform 40">
              <a:extLst>
                <a:ext uri="{FF2B5EF4-FFF2-40B4-BE49-F238E27FC236}">
                  <a16:creationId xmlns:a16="http://schemas.microsoft.com/office/drawing/2014/main" id="{9C96D665-BCBE-48B4-96FC-77D4A6001790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sp>
          <p:nvSpPr>
            <p:cNvPr id="82985" name="Freeform 41">
              <a:extLst>
                <a:ext uri="{FF2B5EF4-FFF2-40B4-BE49-F238E27FC236}">
                  <a16:creationId xmlns:a16="http://schemas.microsoft.com/office/drawing/2014/main" id="{31B166C6-B703-4FC6-BEE2-215A2C81C838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sp>
          <p:nvSpPr>
            <p:cNvPr id="82986" name="Freeform 42">
              <a:extLst>
                <a:ext uri="{FF2B5EF4-FFF2-40B4-BE49-F238E27FC236}">
                  <a16:creationId xmlns:a16="http://schemas.microsoft.com/office/drawing/2014/main" id="{1EC8B2E5-6849-4988-9A5A-0D0649FFE23E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sp>
          <p:nvSpPr>
            <p:cNvPr id="82987" name="Freeform 43">
              <a:extLst>
                <a:ext uri="{FF2B5EF4-FFF2-40B4-BE49-F238E27FC236}">
                  <a16:creationId xmlns:a16="http://schemas.microsoft.com/office/drawing/2014/main" id="{3D7F060B-D1B5-4EFE-8535-CC3A8442161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  <p:sp>
          <p:nvSpPr>
            <p:cNvPr id="82988" name="Freeform 44">
              <a:extLst>
                <a:ext uri="{FF2B5EF4-FFF2-40B4-BE49-F238E27FC236}">
                  <a16:creationId xmlns:a16="http://schemas.microsoft.com/office/drawing/2014/main" id="{54175CB4-AF8C-4F0A-BD52-A7E82FC369C9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ea typeface="宋体" charset="-122"/>
              </a:endParaRPr>
            </a:p>
          </p:txBody>
        </p:sp>
      </p:grpSp>
      <p:sp>
        <p:nvSpPr>
          <p:cNvPr id="82989" name="Rectangle 45">
            <a:extLst>
              <a:ext uri="{FF2B5EF4-FFF2-40B4-BE49-F238E27FC236}">
                <a16:creationId xmlns:a16="http://schemas.microsoft.com/office/drawing/2014/main" id="{F3ABAD2D-E13F-4939-9175-FB7BA45262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8" name="Rectangle 46">
            <a:extLst>
              <a:ext uri="{FF2B5EF4-FFF2-40B4-BE49-F238E27FC236}">
                <a16:creationId xmlns:a16="http://schemas.microsoft.com/office/drawing/2014/main" id="{8DB892D7-C99C-4F83-96C7-96A16E7301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82991" name="Rectangle 47">
            <a:extLst>
              <a:ext uri="{FF2B5EF4-FFF2-40B4-BE49-F238E27FC236}">
                <a16:creationId xmlns:a16="http://schemas.microsoft.com/office/drawing/2014/main" id="{136AF3D1-5371-437C-9308-5AA660F449C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92" name="Rectangle 48">
            <a:extLst>
              <a:ext uri="{FF2B5EF4-FFF2-40B4-BE49-F238E27FC236}">
                <a16:creationId xmlns:a16="http://schemas.microsoft.com/office/drawing/2014/main" id="{E06433FF-9982-4B90-8C1D-E6B7BEB87AA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93" name="Rectangle 49">
            <a:extLst>
              <a:ext uri="{FF2B5EF4-FFF2-40B4-BE49-F238E27FC236}">
                <a16:creationId xmlns:a16="http://schemas.microsoft.com/office/drawing/2014/main" id="{DDE1F81A-AE69-4145-B08B-208FA22ECFC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69994BD-162B-41FF-A99D-3BDEA346EB7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宋体" charset="-122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宋体" charset="-122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宋体" charset="-122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宋体" charset="-122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宋体" charset="-122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宋体" charset="-122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宋体" charset="-122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>
            <a:extLst>
              <a:ext uri="{FF2B5EF4-FFF2-40B4-BE49-F238E27FC236}">
                <a16:creationId xmlns:a16="http://schemas.microsoft.com/office/drawing/2014/main" id="{26A82796-1DF8-4D15-A4D6-04847139659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CN" altLang="en-US" sz="4400" b="0"/>
              <a:t>口头言语交际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F8E41A17-36DA-4C35-AF4A-570A0B3841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295400"/>
            <a:ext cx="7772400" cy="1470025"/>
          </a:xfrm>
        </p:spPr>
        <p:txBody>
          <a:bodyPr anchor="ctr"/>
          <a:lstStyle/>
          <a:p>
            <a:pPr eaLnBrk="1" hangingPunct="1"/>
            <a:r>
              <a:rPr lang="zh-CN" altLang="en-US" b="0"/>
              <a:t>跨文化言语交际分析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2B98FAA6-FBCB-43F8-8834-07E82F4814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686800" cy="61261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CN" altLang="en-US" b="1"/>
              <a:t>握手的顺序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b="1"/>
              <a:t>1</a:t>
            </a:r>
            <a:r>
              <a:rPr lang="zh-CN" altLang="en-US" b="1"/>
              <a:t>、年少者等年长者先伸手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b="1"/>
              <a:t>2</a:t>
            </a:r>
            <a:r>
              <a:rPr lang="zh-CN" altLang="en-US" b="1"/>
              <a:t>、男士等女士先伸手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b="1"/>
              <a:t>3</a:t>
            </a:r>
            <a:r>
              <a:rPr lang="zh-CN" altLang="en-US" b="1"/>
              <a:t>、客人等主人先伸手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b="1"/>
              <a:t>4</a:t>
            </a:r>
            <a:r>
              <a:rPr lang="zh-CN" altLang="en-US" b="1"/>
              <a:t>、职位低的等职位高的先伸手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b="1"/>
              <a:t>5</a:t>
            </a:r>
            <a:r>
              <a:rPr lang="zh-CN" altLang="en-US" b="1"/>
              <a:t>、握手时间不宜太长，松紧要适度，眼睛正视对方。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b="1"/>
              <a:t>6</a:t>
            </a:r>
            <a:r>
              <a:rPr lang="zh-CN" altLang="en-US" b="1"/>
              <a:t>、握手之前，如果戴手套，一般认为男的一定要脱掉，女的则不必。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b="1"/>
              <a:t>7</a:t>
            </a:r>
            <a:r>
              <a:rPr lang="zh-CN" altLang="en-US" b="1"/>
              <a:t>、离开聚会，不必向每个人握手道别，而只要笼统地来一句：</a:t>
            </a:r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en-US" altLang="zh-CN" b="1"/>
              <a:t>Well,so long everybody.</a:t>
            </a:r>
            <a:r>
              <a:rPr lang="en-US" altLang="zh-CN" b="1">
                <a:latin typeface="Arial" panose="020B0604020202020204" pitchFamily="34" charset="0"/>
              </a:rPr>
              <a:t>”</a:t>
            </a:r>
            <a:r>
              <a:rPr lang="zh-CN" altLang="en-US" b="1"/>
              <a:t>（好，各位再见。）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C49A0858-D397-485C-BC7F-67390A90CF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000" b="1"/>
              <a:t>三、让</a:t>
            </a:r>
            <a:r>
              <a:rPr lang="zh-CN" altLang="en-US" sz="4000" b="1">
                <a:latin typeface="Arial" panose="020B0604020202020204" pitchFamily="34" charset="0"/>
              </a:rPr>
              <a:t>“</a:t>
            </a:r>
            <a:r>
              <a:rPr lang="zh-CN" altLang="en-US" sz="4000" b="1"/>
              <a:t>球</a:t>
            </a:r>
            <a:r>
              <a:rPr lang="zh-CN" altLang="en-US" sz="4000" b="1">
                <a:latin typeface="Arial" panose="020B0604020202020204" pitchFamily="34" charset="0"/>
              </a:rPr>
              <a:t>”</a:t>
            </a:r>
            <a:r>
              <a:rPr lang="zh-CN" altLang="en-US" sz="4000" b="1"/>
              <a:t>滚动的艺术</a:t>
            </a:r>
            <a:r>
              <a:rPr lang="en-US" altLang="zh-CN" sz="4000" b="1">
                <a:latin typeface="Arial" panose="020B0604020202020204" pitchFamily="34" charset="0"/>
              </a:rPr>
              <a:t>——</a:t>
            </a:r>
            <a:r>
              <a:rPr lang="zh-CN" altLang="en-US" sz="4000" b="1"/>
              <a:t>说闲聊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F5B47C1-A286-4CDC-9A24-8CD27774E4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b="1"/>
              <a:t>（一）谈论天气</a:t>
            </a:r>
          </a:p>
          <a:p>
            <a:pPr eaLnBrk="1" hangingPunct="1"/>
            <a:r>
              <a:rPr lang="zh-CN" altLang="en-US" b="1"/>
              <a:t>（二）如果两人经第三者介绍相互问好后，就力求找到共同点。</a:t>
            </a:r>
          </a:p>
          <a:p>
            <a:pPr eaLnBrk="1" hangingPunct="1"/>
            <a:endParaRPr lang="en-US" altLang="zh-CN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6F49928-48DF-4FD9-BFAC-F40D48719D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000" b="1"/>
              <a:t>四、</a:t>
            </a:r>
            <a:r>
              <a:rPr lang="zh-CN" altLang="en-US" sz="4000" b="1">
                <a:latin typeface="Arial" panose="020B0604020202020204" pitchFamily="34" charset="0"/>
              </a:rPr>
              <a:t>“</a:t>
            </a:r>
            <a:r>
              <a:rPr lang="zh-CN" altLang="en-US" sz="4000" b="1"/>
              <a:t>问我好，我受不了</a:t>
            </a:r>
            <a:r>
              <a:rPr lang="zh-CN" altLang="en-US" sz="4000" b="1">
                <a:latin typeface="Arial" panose="020B0604020202020204" pitchFamily="34" charset="0"/>
              </a:rPr>
              <a:t>”</a:t>
            </a:r>
            <a:r>
              <a:rPr lang="en-US" altLang="zh-CN" sz="4000" b="1">
                <a:latin typeface="Arial" panose="020B0604020202020204" pitchFamily="34" charset="0"/>
              </a:rPr>
              <a:t>——</a:t>
            </a:r>
            <a:r>
              <a:rPr lang="zh-CN" altLang="en-US" sz="4000" b="1"/>
              <a:t>说</a:t>
            </a:r>
            <a:br>
              <a:rPr lang="zh-CN" altLang="en-US" sz="4000" b="1"/>
            </a:br>
            <a:r>
              <a:rPr lang="zh-CN" altLang="en-US" sz="4000" b="1"/>
              <a:t>问候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89A69ED-6C61-4603-ABCB-15793F989C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991600" cy="4525963"/>
          </a:xfrm>
        </p:spPr>
        <p:txBody>
          <a:bodyPr/>
          <a:lstStyle/>
          <a:p>
            <a:pPr eaLnBrk="1" hangingPunct="1"/>
            <a:r>
              <a:rPr lang="en-US" altLang="zh-CN" b="1">
                <a:latin typeface="Arial" panose="020B0604020202020204" pitchFamily="34" charset="0"/>
              </a:rPr>
              <a:t>“</a:t>
            </a:r>
            <a:r>
              <a:rPr lang="zh-CN" altLang="en-US" b="1"/>
              <a:t>见了老师一鞠躬，说声老师早；见了同学拉拉手，互相问个好。</a:t>
            </a:r>
            <a:r>
              <a:rPr lang="zh-CN" altLang="en-US" b="1">
                <a:latin typeface="Arial" panose="020B0604020202020204" pitchFamily="34" charset="0"/>
              </a:rPr>
              <a:t>”</a:t>
            </a:r>
            <a:endParaRPr lang="zh-CN" altLang="en-US" b="1"/>
          </a:p>
          <a:p>
            <a:pPr eaLnBrk="1" hangingPunct="1"/>
            <a:r>
              <a:rPr lang="zh-CN" altLang="en-US" b="1"/>
              <a:t> </a:t>
            </a:r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en-US" altLang="zh-CN" b="1"/>
              <a:t>Have you had your meal?</a:t>
            </a:r>
            <a:r>
              <a:rPr lang="en-US" altLang="zh-CN" b="1">
                <a:latin typeface="Arial" panose="020B0604020202020204" pitchFamily="34" charset="0"/>
              </a:rPr>
              <a:t>”</a:t>
            </a:r>
            <a:r>
              <a:rPr lang="zh-CN" altLang="en-US" b="1"/>
              <a:t>（吃过饭了吗？）</a:t>
            </a:r>
          </a:p>
          <a:p>
            <a:pPr eaLnBrk="1" hangingPunct="1"/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en-US" altLang="zh-CN" b="1"/>
              <a:t>Eating lunch?</a:t>
            </a:r>
            <a:r>
              <a:rPr lang="en-US" altLang="zh-CN" b="1">
                <a:latin typeface="Arial" panose="020B0604020202020204" pitchFamily="34" charset="0"/>
              </a:rPr>
              <a:t>”</a:t>
            </a:r>
            <a:r>
              <a:rPr lang="zh-CN" altLang="en-US" b="1"/>
              <a:t>（吃午饭啊？）</a:t>
            </a:r>
          </a:p>
          <a:p>
            <a:pPr eaLnBrk="1" hangingPunct="1"/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en-US" altLang="zh-CN" b="1"/>
              <a:t>Where are you going?</a:t>
            </a:r>
            <a:r>
              <a:rPr lang="en-US" altLang="zh-CN" b="1">
                <a:latin typeface="Arial" panose="020B0604020202020204" pitchFamily="34" charset="0"/>
              </a:rPr>
              <a:t>”</a:t>
            </a:r>
            <a:r>
              <a:rPr lang="zh-CN" altLang="en-US" b="1"/>
              <a:t>（去哪儿？）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5AE729F-8943-4B18-B831-740ECAE8AF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zh-CN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9AC0942-C55A-4B20-A9D6-A867565682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458200" cy="4525963"/>
          </a:xfrm>
        </p:spPr>
        <p:txBody>
          <a:bodyPr/>
          <a:lstStyle/>
          <a:p>
            <a:pPr eaLnBrk="1" hangingPunct="1"/>
            <a:r>
              <a:rPr lang="zh-CN" altLang="en-US" b="1"/>
              <a:t>中国人明知故问的问候</a:t>
            </a:r>
          </a:p>
          <a:p>
            <a:pPr eaLnBrk="1" hangingPunct="1"/>
            <a:r>
              <a:rPr lang="zh-CN" altLang="en-US" b="1"/>
              <a:t>与英美人套近乎：</a:t>
            </a:r>
          </a:p>
          <a:p>
            <a:pPr eaLnBrk="1" hangingPunct="1"/>
            <a:r>
              <a:rPr lang="en-US" altLang="zh-CN" b="1"/>
              <a:t>1</a:t>
            </a:r>
            <a:r>
              <a:rPr lang="zh-CN" altLang="en-US" b="1"/>
              <a:t>、改换成祝愿：</a:t>
            </a:r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zh-CN" altLang="en-US" b="1"/>
              <a:t> </a:t>
            </a:r>
            <a:r>
              <a:rPr lang="en-US" altLang="zh-CN" b="1"/>
              <a:t>Hello.Have a nice dinner!</a:t>
            </a:r>
            <a:r>
              <a:rPr lang="en-US" altLang="zh-CN" b="1">
                <a:latin typeface="Arial" panose="020B0604020202020204" pitchFamily="34" charset="0"/>
              </a:rPr>
              <a:t>”</a:t>
            </a:r>
            <a:r>
              <a:rPr lang="zh-CN" altLang="en-US" b="1"/>
              <a:t>（</a:t>
            </a:r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zh-CN" altLang="en-US" b="1"/>
              <a:t>您好，祝您吃得香！</a:t>
            </a:r>
            <a:r>
              <a:rPr lang="zh-CN" altLang="en-US" b="1">
                <a:latin typeface="Arial" panose="020B0604020202020204" pitchFamily="34" charset="0"/>
              </a:rPr>
              <a:t>”</a:t>
            </a:r>
            <a:r>
              <a:rPr lang="zh-CN" altLang="en-US" b="1"/>
              <a:t>）</a:t>
            </a:r>
          </a:p>
          <a:p>
            <a:pPr eaLnBrk="1" hangingPunct="1"/>
            <a:r>
              <a:rPr lang="en-US" altLang="zh-CN" b="1"/>
              <a:t>2</a:t>
            </a:r>
            <a:r>
              <a:rPr lang="zh-CN" altLang="en-US" b="1"/>
              <a:t>、改换成称赞：</a:t>
            </a:r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en-US" altLang="zh-CN" b="1"/>
              <a:t>Hello.You</a:t>
            </a:r>
            <a:r>
              <a:rPr lang="en-US" altLang="zh-CN" b="1">
                <a:latin typeface="Arial" panose="020B0604020202020204" pitchFamily="34" charset="0"/>
              </a:rPr>
              <a:t>’</a:t>
            </a:r>
            <a:r>
              <a:rPr lang="en-US" altLang="zh-CN" b="1"/>
              <a:t>re doing a good job!</a:t>
            </a:r>
            <a:r>
              <a:rPr lang="en-US" altLang="zh-CN" b="1">
                <a:latin typeface="Arial" panose="020B0604020202020204" pitchFamily="34" charset="0"/>
              </a:rPr>
              <a:t>”</a:t>
            </a:r>
            <a:r>
              <a:rPr lang="zh-CN" altLang="en-US" b="1"/>
              <a:t>（您好，干得真棒！）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5B7A8D06-8ED7-4400-BB5C-24AF022EC9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/>
              <a:t>五、千恩万谢为哪般</a:t>
            </a:r>
            <a:r>
              <a:rPr lang="en-US" altLang="zh-CN" b="1">
                <a:latin typeface="Arial" panose="020B0604020202020204" pitchFamily="34" charset="0"/>
              </a:rPr>
              <a:t>——</a:t>
            </a:r>
            <a:r>
              <a:rPr lang="zh-CN" altLang="en-US" b="1"/>
              <a:t>说致谢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C6D32D7-4C78-458A-BA07-6B8993CDD4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b="1"/>
              <a:t>按常理，别人帮了你的忙，你该道谢。但英美人通常为那些在中国人看来无足轻重的区区小事而道谢，从早到晚，只要与人接触，必定谢不离口。</a:t>
            </a:r>
          </a:p>
          <a:p>
            <a:pPr eaLnBrk="1" hangingPunct="1"/>
            <a:endParaRPr lang="zh-CN" altLang="en-US" b="1"/>
          </a:p>
          <a:p>
            <a:pPr eaLnBrk="1" hangingPunct="1"/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zh-CN" altLang="en-US" b="1"/>
              <a:t>刑不上大夫，礼不下庶人。</a:t>
            </a:r>
            <a:r>
              <a:rPr lang="zh-CN" altLang="en-US" b="1">
                <a:latin typeface="Arial" panose="020B0604020202020204" pitchFamily="34" charset="0"/>
              </a:rPr>
              <a:t>”</a:t>
            </a:r>
            <a:endParaRPr lang="zh-CN" altLang="en-US"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D0E885B5-AFDA-412C-BFC1-4C001CD423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43888" cy="2000250"/>
          </a:xfrm>
        </p:spPr>
        <p:txBody>
          <a:bodyPr/>
          <a:lstStyle/>
          <a:p>
            <a:pPr eaLnBrk="1" hangingPunct="1"/>
            <a:r>
              <a:rPr lang="zh-CN" altLang="en-US" sz="4000" b="1"/>
              <a:t>六、</a:t>
            </a:r>
            <a:r>
              <a:rPr lang="zh-CN" altLang="en-US" sz="4000" b="1">
                <a:latin typeface="Arial" panose="020B0604020202020204" pitchFamily="34" charset="0"/>
              </a:rPr>
              <a:t>“</a:t>
            </a:r>
            <a:r>
              <a:rPr lang="zh-CN" altLang="en-US" sz="4000" b="1"/>
              <a:t>对不起</a:t>
            </a:r>
            <a:r>
              <a:rPr lang="zh-CN" altLang="en-US" sz="4000" b="1">
                <a:latin typeface="Arial" panose="020B0604020202020204" pitchFamily="34" charset="0"/>
              </a:rPr>
              <a:t>”</a:t>
            </a:r>
            <a:r>
              <a:rPr lang="zh-CN" altLang="en-US" sz="4000" b="1"/>
              <a:t>不等于没道理</a:t>
            </a:r>
            <a:r>
              <a:rPr lang="en-US" altLang="zh-CN" sz="4000" b="1">
                <a:latin typeface="Arial" panose="020B0604020202020204" pitchFamily="34" charset="0"/>
              </a:rPr>
              <a:t>——</a:t>
            </a:r>
            <a:r>
              <a:rPr lang="zh-CN" altLang="en-US" sz="4000" b="1"/>
              <a:t>说</a:t>
            </a:r>
            <a:br>
              <a:rPr lang="zh-CN" altLang="en-US" sz="4000" b="1"/>
            </a:br>
            <a:r>
              <a:rPr lang="zh-CN" altLang="en-US" sz="4000" b="1"/>
              <a:t>道歉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D673A1F-771A-41D8-8F3C-FAAD88DE77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3276600"/>
            <a:ext cx="8229600" cy="1905000"/>
          </a:xfrm>
        </p:spPr>
        <p:txBody>
          <a:bodyPr/>
          <a:lstStyle/>
          <a:p>
            <a:pPr eaLnBrk="1" hangingPunct="1"/>
            <a:r>
              <a:rPr lang="zh-CN" altLang="en-US" b="1"/>
              <a:t>该谢不谢，不够礼貌；该道歉，不道歉，同样无礼。英美人说</a:t>
            </a:r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zh-CN" altLang="en-US" b="1"/>
              <a:t>对不起</a:t>
            </a:r>
            <a:r>
              <a:rPr lang="zh-CN" altLang="en-US" b="1">
                <a:latin typeface="Arial" panose="020B0604020202020204" pitchFamily="34" charset="0"/>
              </a:rPr>
              <a:t>”</a:t>
            </a:r>
            <a:r>
              <a:rPr lang="zh-CN" altLang="en-US" b="1"/>
              <a:t>（ </a:t>
            </a:r>
            <a:r>
              <a:rPr lang="en-US" altLang="zh-CN" b="1"/>
              <a:t>I</a:t>
            </a:r>
            <a:r>
              <a:rPr lang="en-US" altLang="zh-CN" b="1">
                <a:latin typeface="Arial" panose="020B0604020202020204" pitchFamily="34" charset="0"/>
              </a:rPr>
              <a:t>’</a:t>
            </a:r>
            <a:r>
              <a:rPr lang="en-US" altLang="zh-CN" b="1"/>
              <a:t>m sorry./Pardon me./Excuse me.)</a:t>
            </a:r>
            <a:r>
              <a:rPr lang="zh-CN" altLang="en-US" b="1"/>
              <a:t>也比中国人多。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1E93A97F-4B4A-42CE-B571-55C78E4E16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43888" cy="2152650"/>
          </a:xfrm>
        </p:spPr>
        <p:txBody>
          <a:bodyPr/>
          <a:lstStyle/>
          <a:p>
            <a:pPr eaLnBrk="1" hangingPunct="1"/>
            <a:r>
              <a:rPr lang="zh-CN" altLang="en-US" sz="4000" b="1"/>
              <a:t>七、</a:t>
            </a:r>
            <a:r>
              <a:rPr lang="zh-CN" altLang="en-US" sz="4000" b="1">
                <a:latin typeface="Arial" panose="020B0604020202020204" pitchFamily="34" charset="0"/>
              </a:rPr>
              <a:t>“</a:t>
            </a:r>
            <a:r>
              <a:rPr lang="zh-CN" altLang="en-US" sz="4000" b="1"/>
              <a:t>每天至少称赞三个人</a:t>
            </a:r>
            <a:r>
              <a:rPr lang="zh-CN" altLang="en-US" sz="4000" b="1">
                <a:latin typeface="Arial" panose="020B0604020202020204" pitchFamily="34" charset="0"/>
              </a:rPr>
              <a:t>”</a:t>
            </a:r>
            <a:r>
              <a:rPr lang="en-US" altLang="zh-CN" sz="4000" b="1">
                <a:latin typeface="Arial" panose="020B0604020202020204" pitchFamily="34" charset="0"/>
              </a:rPr>
              <a:t>——</a:t>
            </a:r>
            <a:r>
              <a:rPr lang="zh-CN" altLang="en-US" sz="4000" b="1"/>
              <a:t>说</a:t>
            </a:r>
            <a:br>
              <a:rPr lang="zh-CN" altLang="en-US" sz="4000" b="1"/>
            </a:br>
            <a:r>
              <a:rPr lang="zh-CN" altLang="en-US" sz="4000" b="1"/>
              <a:t>恭维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03AF7DD-CFC7-405C-9011-62DF2CE01E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895600"/>
            <a:ext cx="8229600" cy="3200400"/>
          </a:xfrm>
        </p:spPr>
        <p:txBody>
          <a:bodyPr/>
          <a:lstStyle/>
          <a:p>
            <a:pPr eaLnBrk="1" hangingPunct="1"/>
            <a:r>
              <a:rPr lang="zh-CN" altLang="en-US" b="1"/>
              <a:t>中国人对美国人频繁使用称赞语有两种不太妥贴的反应。</a:t>
            </a:r>
          </a:p>
          <a:p>
            <a:pPr eaLnBrk="1" hangingPunct="1"/>
            <a:r>
              <a:rPr lang="zh-CN" altLang="en-US" b="1"/>
              <a:t>一是把他们的称赞语看得太重了，以为他们从来都是对人对物、对事作客观的真值判断。</a:t>
            </a:r>
          </a:p>
          <a:p>
            <a:pPr eaLnBrk="1" hangingPunct="1"/>
            <a:r>
              <a:rPr lang="zh-CN" altLang="en-US" b="1"/>
              <a:t>二是把美国人的恭维话看得太重了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5293EBDF-19B8-4FB7-AEE9-0ACAFFE241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zh-CN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66B4639-A629-4736-8FA2-4D6CAB35CF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b="1"/>
              <a:t>美国人可以在外人面前，恭维自家人，包括自己的配偶、父母及子女。</a:t>
            </a:r>
          </a:p>
          <a:p>
            <a:pPr eaLnBrk="1" hangingPunct="1"/>
            <a:r>
              <a:rPr lang="zh-CN" altLang="en-US" b="1"/>
              <a:t>中国人对平时较瘦的人恭维说</a:t>
            </a:r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en-US" altLang="zh-CN" b="1"/>
              <a:t>You</a:t>
            </a:r>
            <a:r>
              <a:rPr lang="en-US" altLang="zh-CN" b="1">
                <a:latin typeface="Arial" panose="020B0604020202020204" pitchFamily="34" charset="0"/>
              </a:rPr>
              <a:t>’</a:t>
            </a:r>
            <a:r>
              <a:rPr lang="en-US" altLang="zh-CN" b="1"/>
              <a:t>ve put on weight.</a:t>
            </a:r>
            <a:r>
              <a:rPr lang="en-US" altLang="zh-CN" b="1">
                <a:latin typeface="Arial" panose="020B0604020202020204" pitchFamily="34" charset="0"/>
              </a:rPr>
              <a:t>”</a:t>
            </a:r>
            <a:r>
              <a:rPr lang="en-US" altLang="zh-CN" b="1"/>
              <a:t>(</a:t>
            </a:r>
            <a:r>
              <a:rPr lang="zh-CN" altLang="en-US" b="1"/>
              <a:t>你胖了，你发福了，你体重增加了。）</a:t>
            </a:r>
          </a:p>
          <a:p>
            <a:pPr eaLnBrk="1" hangingPunct="1"/>
            <a:r>
              <a:rPr lang="zh-CN" altLang="en-US" b="1"/>
              <a:t>中国人恭维别人：</a:t>
            </a:r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zh-CN" altLang="en-US" b="1"/>
              <a:t> </a:t>
            </a:r>
            <a:r>
              <a:rPr lang="en-US" altLang="zh-CN" b="1"/>
              <a:t>You look good.You</a:t>
            </a:r>
            <a:r>
              <a:rPr lang="en-US" altLang="zh-CN" b="1">
                <a:latin typeface="Arial" panose="020B0604020202020204" pitchFamily="34" charset="0"/>
              </a:rPr>
              <a:t>’</a:t>
            </a:r>
            <a:r>
              <a:rPr lang="en-US" altLang="zh-CN" b="1"/>
              <a:t>ve lost weight.</a:t>
            </a:r>
            <a:r>
              <a:rPr lang="en-US" altLang="zh-CN" b="1">
                <a:latin typeface="Arial" panose="020B0604020202020204" pitchFamily="34" charset="0"/>
              </a:rPr>
              <a:t>”</a:t>
            </a:r>
            <a:r>
              <a:rPr lang="zh-CN" altLang="en-US" b="1"/>
              <a:t>（你看上去好多了，体重减少了。）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23C34575-1DA9-4AD5-9D03-190B24F41C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000" b="1"/>
              <a:t>八、私人领地不容侵犯</a:t>
            </a:r>
            <a:r>
              <a:rPr lang="en-US" altLang="zh-CN" sz="4000" b="1">
                <a:latin typeface="Arial" panose="020B0604020202020204" pitchFamily="34" charset="0"/>
              </a:rPr>
              <a:t>——</a:t>
            </a:r>
            <a:r>
              <a:rPr lang="zh-CN" altLang="en-US" sz="4000" b="1"/>
              <a:t>说禁忌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86D2CC6-7796-4E19-92F8-985F52016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1" lang="en-US" altLang="zh-CN" b="1">
                <a:solidFill>
                  <a:srgbClr val="660066"/>
                </a:solidFill>
                <a:latin typeface="Arial" panose="020B0604020202020204" pitchFamily="34" charset="0"/>
              </a:rPr>
              <a:t>“</a:t>
            </a:r>
            <a:r>
              <a:rPr kumimoji="1" lang="zh-CN" altLang="en-US" b="1">
                <a:solidFill>
                  <a:srgbClr val="660066"/>
                </a:solidFill>
              </a:rPr>
              <a:t>入门问讳</a:t>
            </a:r>
            <a:r>
              <a:rPr kumimoji="1" lang="zh-CN" altLang="en-US" b="1">
                <a:solidFill>
                  <a:srgbClr val="660066"/>
                </a:solidFill>
                <a:latin typeface="Arial" panose="020B0604020202020204" pitchFamily="34" charset="0"/>
              </a:rPr>
              <a:t>”</a:t>
            </a:r>
            <a:endParaRPr lang="zh-CN" altLang="en-US" b="1"/>
          </a:p>
          <a:p>
            <a:pPr eaLnBrk="1" hangingPunct="1"/>
            <a:r>
              <a:rPr lang="zh-CN" altLang="en-US" b="1"/>
              <a:t>禁忌语就是不能随便说、随便问的事。</a:t>
            </a:r>
          </a:p>
          <a:p>
            <a:pPr eaLnBrk="1" hangingPunct="1"/>
            <a:r>
              <a:rPr lang="en-US" altLang="zh-CN" b="1"/>
              <a:t>Privacy</a:t>
            </a:r>
            <a:r>
              <a:rPr lang="zh-CN" altLang="en-US" b="1">
                <a:sym typeface="Wingdings" panose="05000000000000000000" pitchFamily="2" charset="2"/>
              </a:rPr>
              <a:t>（不受干扰的）独处；不受干扰（或侵扰）的自由；秘密；私下；私事；私生活或隐私。</a:t>
            </a:r>
          </a:p>
          <a:p>
            <a:pPr eaLnBrk="1" hangingPunct="1"/>
            <a:r>
              <a:rPr lang="zh-CN" altLang="en-US" b="1">
                <a:sym typeface="Wingdings" panose="05000000000000000000" pitchFamily="2" charset="2"/>
              </a:rPr>
              <a:t>（一）英美人不喜欢别人询问年龄。</a:t>
            </a:r>
          </a:p>
          <a:p>
            <a:pPr eaLnBrk="1" hangingPunct="1"/>
            <a:r>
              <a:rPr lang="zh-CN" altLang="en-US" b="1">
                <a:sym typeface="Wingdings" panose="05000000000000000000" pitchFamily="2" charset="2"/>
              </a:rPr>
              <a:t>（二）英美人，尤其是女性，不喜欢别人询问其婚姻状况。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FFEA4DA2-CC3E-4C35-8220-857B6D37E8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eaLnBrk="1" hangingPunct="1"/>
            <a:r>
              <a:rPr lang="zh-CN" altLang="en-US" b="1"/>
              <a:t>（三）英美人的最大忌讳是个人的收入与开支。</a:t>
            </a:r>
          </a:p>
          <a:p>
            <a:pPr eaLnBrk="1" hangingPunct="1"/>
            <a:r>
              <a:rPr lang="zh-CN" altLang="en-US" b="1"/>
              <a:t>（四）英美人不喜欢别人询问他们的宗教信仰。</a:t>
            </a:r>
          </a:p>
          <a:p>
            <a:pPr eaLnBrk="1" hangingPunct="1"/>
            <a:r>
              <a:rPr lang="zh-CN" altLang="en-US" b="1"/>
              <a:t>（五）英美人不随便询问别人的详细地址。</a:t>
            </a:r>
          </a:p>
          <a:p>
            <a:pPr eaLnBrk="1" hangingPunct="1"/>
            <a:r>
              <a:rPr lang="zh-CN" altLang="en-US" b="1"/>
              <a:t>（六）英美人不喜欢别人询问个人的政治倾向。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7809AD7-2FBD-489A-8B66-6ABC159331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/>
              <a:t>一、</a:t>
            </a:r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zh-CN" altLang="en-US" b="1"/>
              <a:t>先生</a:t>
            </a:r>
            <a:r>
              <a:rPr lang="zh-CN" altLang="en-US" b="1">
                <a:latin typeface="Arial" panose="020B0604020202020204" pitchFamily="34" charset="0"/>
              </a:rPr>
              <a:t>”</a:t>
            </a:r>
            <a:r>
              <a:rPr lang="zh-CN" altLang="en-US" b="1"/>
              <a:t>的烦恼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EFDA7AF-3DF0-433A-8047-0D28A2F049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b="1"/>
              <a:t>先生      </a:t>
            </a:r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zh-CN" altLang="en-US" b="1"/>
              <a:t>正式有余，尊敬不足</a:t>
            </a:r>
            <a:r>
              <a:rPr lang="zh-CN" altLang="en-US" b="1">
                <a:latin typeface="Arial" panose="020B0604020202020204" pitchFamily="34" charset="0"/>
              </a:rPr>
              <a:t>”</a:t>
            </a:r>
            <a:endParaRPr lang="zh-CN" altLang="en-US" b="1"/>
          </a:p>
          <a:p>
            <a:pPr eaLnBrk="1" hangingPunct="1"/>
            <a:r>
              <a:rPr lang="zh-CN" altLang="en-US" b="1"/>
              <a:t>小姐</a:t>
            </a:r>
          </a:p>
          <a:p>
            <a:pPr eaLnBrk="1" hangingPunct="1"/>
            <a:endParaRPr lang="zh-CN" altLang="en-US" b="1"/>
          </a:p>
          <a:p>
            <a:pPr eaLnBrk="1" hangingPunct="1"/>
            <a:r>
              <a:rPr lang="en-US" altLang="zh-CN" b="1"/>
              <a:t>1</a:t>
            </a:r>
            <a:r>
              <a:rPr lang="zh-CN" altLang="en-US" b="1"/>
              <a:t>、</a:t>
            </a:r>
            <a:r>
              <a:rPr lang="en-US" altLang="zh-CN" b="1"/>
              <a:t>My name is Crawford-James Crawford.Call me James.</a:t>
            </a:r>
          </a:p>
          <a:p>
            <a:pPr eaLnBrk="1" hangingPunct="1"/>
            <a:r>
              <a:rPr lang="en-US" altLang="zh-CN" b="1"/>
              <a:t>2</a:t>
            </a:r>
            <a:r>
              <a:rPr lang="zh-CN" altLang="en-US" b="1"/>
              <a:t>、</a:t>
            </a:r>
            <a:r>
              <a:rPr lang="en-US" altLang="zh-CN" b="1"/>
              <a:t>Donnot call me Mrs.Pullen,just call me Sally.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4F6E5434-C220-4BD7-8805-FE7387229E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/>
          <a:lstStyle/>
          <a:p>
            <a:pPr eaLnBrk="1" hangingPunct="1"/>
            <a:r>
              <a:rPr lang="zh-CN" altLang="en-US" sz="4000" b="1"/>
              <a:t>九、不要拐弯抹角</a:t>
            </a:r>
            <a:r>
              <a:rPr lang="zh-CN" altLang="en-US" sz="4000" b="1">
                <a:latin typeface="Arial" panose="020B0604020202020204" pitchFamily="34" charset="0"/>
              </a:rPr>
              <a:t>“</a:t>
            </a:r>
            <a:r>
              <a:rPr lang="zh-CN" altLang="en-US" sz="4000" b="1"/>
              <a:t>打游击</a:t>
            </a:r>
            <a:r>
              <a:rPr lang="zh-CN" altLang="en-US" sz="4000" b="1">
                <a:latin typeface="Arial" panose="020B0604020202020204" pitchFamily="34" charset="0"/>
              </a:rPr>
              <a:t>”</a:t>
            </a:r>
            <a:r>
              <a:rPr lang="en-US" altLang="zh-CN" sz="4000" b="1">
                <a:latin typeface="Arial" panose="020B0604020202020204" pitchFamily="34" charset="0"/>
              </a:rPr>
              <a:t>——</a:t>
            </a:r>
            <a:r>
              <a:rPr lang="zh-CN" altLang="en-US" sz="4000" b="1"/>
              <a:t>说</a:t>
            </a:r>
            <a:br>
              <a:rPr lang="zh-CN" altLang="en-US" sz="4000" b="1"/>
            </a:br>
            <a:r>
              <a:rPr lang="zh-CN" altLang="en-US" sz="4000" b="1"/>
              <a:t>请求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D3688FE4-765A-4C3C-9262-71E8239111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b="1">
                <a:latin typeface="Arial" panose="020B0604020202020204" pitchFamily="34" charset="0"/>
              </a:rPr>
              <a:t>“</a:t>
            </a:r>
            <a:r>
              <a:rPr lang="zh-CN" altLang="en-US" b="1"/>
              <a:t>你很忙吧？</a:t>
            </a:r>
            <a:r>
              <a:rPr lang="zh-CN" altLang="en-US" b="1">
                <a:latin typeface="Arial" panose="020B0604020202020204" pitchFamily="34" charset="0"/>
              </a:rPr>
              <a:t>”</a:t>
            </a:r>
            <a:endParaRPr lang="zh-CN" altLang="en-US" b="1"/>
          </a:p>
          <a:p>
            <a:pPr eaLnBrk="1" hangingPunct="1"/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zh-CN" altLang="en-US" b="1"/>
              <a:t>你下午有空吗？</a:t>
            </a:r>
            <a:r>
              <a:rPr lang="zh-CN" altLang="en-US" b="1">
                <a:latin typeface="Arial" panose="020B0604020202020204" pitchFamily="34" charset="0"/>
              </a:rPr>
              <a:t>”</a:t>
            </a:r>
            <a:r>
              <a:rPr lang="zh-CN" altLang="en-US" b="1"/>
              <a:t>（我下午可以来看你吗？如果你下午有空，我想去看你。）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id="{60D81DBC-6A2F-4A63-A6E6-D5DADCC1F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685800"/>
            <a:ext cx="8229600" cy="6400800"/>
          </a:xfrm>
        </p:spPr>
        <p:txBody>
          <a:bodyPr/>
          <a:lstStyle/>
          <a:p>
            <a:pPr eaLnBrk="1" hangingPunct="1"/>
            <a:r>
              <a:rPr lang="zh-CN" altLang="en-US" b="1"/>
              <a:t>令英美人不解的中国式的间接回答法。</a:t>
            </a:r>
          </a:p>
          <a:p>
            <a:pPr eaLnBrk="1" hangingPunct="1"/>
            <a:r>
              <a:rPr lang="en-US" altLang="en-US" b="1"/>
              <a:t>①</a:t>
            </a:r>
            <a:r>
              <a:rPr lang="en-US" altLang="zh-CN" b="1"/>
              <a:t>A</a:t>
            </a:r>
            <a:r>
              <a:rPr lang="zh-CN" altLang="en-US" b="1"/>
              <a:t>、我想听辛的课，可以吗？</a:t>
            </a:r>
          </a:p>
          <a:p>
            <a:pPr eaLnBrk="1" hangingPunct="1"/>
            <a:r>
              <a:rPr lang="zh-CN" altLang="en-US" b="1"/>
              <a:t>   </a:t>
            </a:r>
            <a:r>
              <a:rPr lang="en-US" altLang="zh-CN" b="1"/>
              <a:t>B</a:t>
            </a:r>
            <a:r>
              <a:rPr lang="zh-CN" altLang="en-US" b="1"/>
              <a:t>、哦，我想，辛先生的身体不大好。</a:t>
            </a:r>
          </a:p>
          <a:p>
            <a:pPr eaLnBrk="1" hangingPunct="1"/>
            <a:r>
              <a:rPr lang="zh-CN" altLang="en-US" b="1"/>
              <a:t>②</a:t>
            </a:r>
            <a:r>
              <a:rPr lang="en-US" altLang="zh-CN" b="1"/>
              <a:t>A</a:t>
            </a:r>
            <a:r>
              <a:rPr lang="zh-CN" altLang="en-US" b="1"/>
              <a:t>、我什么时候可以回来取票？</a:t>
            </a:r>
          </a:p>
          <a:p>
            <a:pPr eaLnBrk="1" hangingPunct="1"/>
            <a:r>
              <a:rPr lang="zh-CN" altLang="en-US" b="1"/>
              <a:t>   </a:t>
            </a:r>
            <a:r>
              <a:rPr lang="en-US" altLang="zh-CN" b="1"/>
              <a:t>B</a:t>
            </a:r>
            <a:r>
              <a:rPr lang="zh-CN" altLang="en-US" b="1"/>
              <a:t>、别急，正在办。</a:t>
            </a:r>
          </a:p>
          <a:p>
            <a:pPr eaLnBrk="1" hangingPunct="1"/>
            <a:r>
              <a:rPr lang="zh-CN" altLang="en-US" b="1"/>
              <a:t>③</a:t>
            </a:r>
            <a:r>
              <a:rPr lang="en-US" altLang="zh-CN" b="1"/>
              <a:t>A</a:t>
            </a:r>
            <a:r>
              <a:rPr lang="zh-CN" altLang="en-US" b="1"/>
              <a:t>、我们想知道什么时候期末考。</a:t>
            </a:r>
          </a:p>
          <a:p>
            <a:pPr eaLnBrk="1" hangingPunct="1"/>
            <a:r>
              <a:rPr lang="zh-CN" altLang="en-US" b="1"/>
              <a:t>   </a:t>
            </a:r>
            <a:r>
              <a:rPr lang="en-US" altLang="zh-CN" b="1"/>
              <a:t>B</a:t>
            </a:r>
            <a:r>
              <a:rPr lang="zh-CN" altLang="en-US" b="1"/>
              <a:t>、是的，我们对你们所取得的成绩感到 </a:t>
            </a:r>
          </a:p>
          <a:p>
            <a:pPr eaLnBrk="1" hangingPunct="1"/>
            <a:r>
              <a:rPr lang="zh-CN" altLang="en-US" b="1"/>
              <a:t>        很满意。</a:t>
            </a:r>
          </a:p>
          <a:p>
            <a:pPr eaLnBrk="1" hangingPunct="1"/>
            <a:r>
              <a:rPr lang="zh-CN" altLang="en-US" b="1"/>
              <a:t>④</a:t>
            </a:r>
            <a:r>
              <a:rPr lang="en-US" altLang="zh-CN" b="1"/>
              <a:t>A</a:t>
            </a:r>
            <a:r>
              <a:rPr lang="zh-CN" altLang="en-US" b="1"/>
              <a:t>、你要我带什么材料来？</a:t>
            </a:r>
          </a:p>
          <a:p>
            <a:pPr eaLnBrk="1" hangingPunct="1"/>
            <a:r>
              <a:rPr lang="zh-CN" altLang="en-US" b="1"/>
              <a:t>   </a:t>
            </a:r>
            <a:r>
              <a:rPr lang="en-US" altLang="zh-CN" b="1"/>
              <a:t>B</a:t>
            </a:r>
            <a:r>
              <a:rPr lang="zh-CN" altLang="en-US" b="1"/>
              <a:t>、我们需要各种材料。</a:t>
            </a:r>
          </a:p>
          <a:p>
            <a:pPr eaLnBrk="1" hangingPunct="1"/>
            <a:endParaRPr lang="en-US" altLang="zh-CN" b="1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>
            <a:extLst>
              <a:ext uri="{FF2B5EF4-FFF2-40B4-BE49-F238E27FC236}">
                <a16:creationId xmlns:a16="http://schemas.microsoft.com/office/drawing/2014/main" id="{A7B28008-EA03-4355-BDA5-5CCA608F0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599113"/>
          </a:xfrm>
        </p:spPr>
        <p:txBody>
          <a:bodyPr/>
          <a:lstStyle/>
          <a:p>
            <a:pPr eaLnBrk="1" hangingPunct="1"/>
            <a:r>
              <a:rPr lang="zh-CN" altLang="en-US" sz="2800" b="1"/>
              <a:t>与英美人交往，无论是提出请求还是回答他们的提问，都不能</a:t>
            </a:r>
            <a:r>
              <a:rPr lang="zh-CN" altLang="en-US" sz="2800" b="1">
                <a:latin typeface="Arial" panose="020B0604020202020204" pitchFamily="34" charset="0"/>
              </a:rPr>
              <a:t>“</a:t>
            </a:r>
            <a:r>
              <a:rPr lang="zh-CN" altLang="en-US" sz="2800" b="1"/>
              <a:t>铺垫</a:t>
            </a:r>
            <a:r>
              <a:rPr lang="zh-CN" altLang="en-US" sz="2800" b="1">
                <a:latin typeface="Arial" panose="020B0604020202020204" pitchFamily="34" charset="0"/>
              </a:rPr>
              <a:t>”</a:t>
            </a:r>
            <a:r>
              <a:rPr lang="zh-CN" altLang="en-US" sz="2800" b="1"/>
              <a:t>太多或躲躲躲闪闪，但这并不意味着英美人的请求或回答他们问题都生硬得要命，听起来</a:t>
            </a:r>
            <a:r>
              <a:rPr lang="zh-CN" altLang="en-US" sz="2800" b="1">
                <a:latin typeface="Arial" panose="020B0604020202020204" pitchFamily="34" charset="0"/>
              </a:rPr>
              <a:t>“</a:t>
            </a:r>
            <a:r>
              <a:rPr lang="zh-CN" altLang="en-US" sz="2800" b="1"/>
              <a:t>咄咄逼人</a:t>
            </a:r>
            <a:r>
              <a:rPr lang="zh-CN" altLang="en-US" sz="2800" b="1">
                <a:latin typeface="Arial" panose="020B0604020202020204" pitchFamily="34" charset="0"/>
              </a:rPr>
              <a:t>”</a:t>
            </a:r>
            <a:r>
              <a:rPr lang="zh-CN" altLang="en-US" sz="2800" b="1"/>
              <a:t>。</a:t>
            </a:r>
          </a:p>
          <a:p>
            <a:pPr eaLnBrk="1" hangingPunct="1"/>
            <a:r>
              <a:rPr lang="en-US" altLang="zh-CN" sz="2800" b="1"/>
              <a:t>1</a:t>
            </a:r>
            <a:r>
              <a:rPr lang="zh-CN" altLang="en-US" sz="2800" b="1"/>
              <a:t>、雇主对雇员说：韦尔斯女士，在我把信件发出去之前，你能检查一下吗？</a:t>
            </a:r>
          </a:p>
          <a:p>
            <a:pPr eaLnBrk="1" hangingPunct="1"/>
            <a:r>
              <a:rPr lang="en-US" altLang="zh-CN" sz="2800" b="1"/>
              <a:t>2</a:t>
            </a:r>
            <a:r>
              <a:rPr lang="zh-CN" altLang="en-US" sz="2800" b="1"/>
              <a:t>、朋友对朋友说：你下班回家能多买一些牛奶吗？</a:t>
            </a:r>
          </a:p>
          <a:p>
            <a:pPr eaLnBrk="1" hangingPunct="1"/>
            <a:r>
              <a:rPr lang="en-US" altLang="zh-CN" sz="2800" b="1"/>
              <a:t>3</a:t>
            </a:r>
            <a:r>
              <a:rPr lang="zh-CN" altLang="en-US" sz="2800" b="1"/>
              <a:t>、学生对教授说：你能不能把这一点再解释一遍？</a:t>
            </a:r>
          </a:p>
          <a:p>
            <a:pPr eaLnBrk="1" hangingPunct="1"/>
            <a:r>
              <a:rPr lang="en-US" altLang="zh-CN" sz="2800" b="1"/>
              <a:t>4</a:t>
            </a:r>
            <a:r>
              <a:rPr lang="zh-CN" altLang="en-US" sz="2800" b="1"/>
              <a:t>、雇主对雇员说：请问你可以不可以晚走一步，留下来把这些信打出来？</a:t>
            </a:r>
          </a:p>
          <a:p>
            <a:pPr eaLnBrk="1" hangingPunct="1"/>
            <a:endParaRPr lang="en-US" altLang="zh-CN" sz="2800" b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E9510D29-944C-4593-963C-0894106107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zh-CN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43059AEB-BB57-4388-8ECA-E6C04214A4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b="1"/>
              <a:t>5</a:t>
            </a:r>
            <a:r>
              <a:rPr lang="zh-CN" altLang="en-US" b="1"/>
              <a:t>、部门经理对总经理说：请问您能不能给我们一点时间，我们可以向您求教一个小问题吗？</a:t>
            </a:r>
          </a:p>
          <a:p>
            <a:pPr eaLnBrk="1" hangingPunct="1"/>
            <a:r>
              <a:rPr lang="en-US" altLang="zh-CN" b="1"/>
              <a:t>6</a:t>
            </a:r>
            <a:r>
              <a:rPr lang="zh-CN" altLang="en-US" b="1"/>
              <a:t>、朋友对朋友说：我想明天借用您的车，您看行不行？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968CBCE5-6902-49F7-AFA1-18EBB11AA4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sz="4000" b="1"/>
              <a:t>十、</a:t>
            </a:r>
            <a:r>
              <a:rPr lang="zh-CN" altLang="en-US" sz="4000" b="1">
                <a:latin typeface="Arial" panose="020B0604020202020204" pitchFamily="34" charset="0"/>
              </a:rPr>
              <a:t>“</a:t>
            </a:r>
            <a:r>
              <a:rPr lang="zh-CN" altLang="en-US" sz="4000" b="1"/>
              <a:t>不要教训你老奶奶</a:t>
            </a:r>
            <a:r>
              <a:rPr lang="zh-CN" altLang="en-US" sz="4000" b="1">
                <a:latin typeface="Arial" panose="020B0604020202020204" pitchFamily="34" charset="0"/>
              </a:rPr>
              <a:t>”</a:t>
            </a:r>
            <a:r>
              <a:rPr lang="en-US" altLang="zh-CN" sz="4000" b="1">
                <a:latin typeface="Arial" panose="020B0604020202020204" pitchFamily="34" charset="0"/>
              </a:rPr>
              <a:t>——</a:t>
            </a:r>
            <a:r>
              <a:rPr lang="zh-CN" altLang="en-US" sz="4000" b="1"/>
              <a:t>说</a:t>
            </a:r>
            <a:br>
              <a:rPr lang="zh-CN" altLang="en-US" sz="4000" b="1"/>
            </a:br>
            <a:r>
              <a:rPr lang="zh-CN" altLang="en-US" sz="4000" b="1"/>
              <a:t>关心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14E5174-A1B8-4DE6-808B-4657DF4AF0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sz="2800" b="1"/>
              <a:t>英语有句谚语</a:t>
            </a:r>
            <a:r>
              <a:rPr lang="zh-CN" altLang="en-US" sz="2800" b="1">
                <a:latin typeface="Arial" panose="020B0604020202020204" pitchFamily="34" charset="0"/>
              </a:rPr>
              <a:t>“</a:t>
            </a:r>
            <a:r>
              <a:rPr lang="en-US" altLang="zh-CN" sz="2800" b="1"/>
              <a:t>Don</a:t>
            </a:r>
            <a:r>
              <a:rPr lang="en-US" altLang="zh-CN" sz="2800" b="1">
                <a:latin typeface="Arial" panose="020B0604020202020204" pitchFamily="34" charset="0"/>
              </a:rPr>
              <a:t>’</a:t>
            </a:r>
            <a:r>
              <a:rPr lang="en-US" altLang="zh-CN" sz="2800" b="1"/>
              <a:t> try to teach yourgrandmother (how) to suck eggs.</a:t>
            </a:r>
            <a:r>
              <a:rPr lang="en-US" altLang="zh-CN" sz="2800" b="1">
                <a:latin typeface="Arial" panose="020B0604020202020204" pitchFamily="34" charset="0"/>
              </a:rPr>
              <a:t>”</a:t>
            </a:r>
            <a:r>
              <a:rPr lang="zh-CN" altLang="en-US" sz="2800" b="1"/>
              <a:t>（不要教训你老奶奶吸鸡蛋。）</a:t>
            </a:r>
          </a:p>
          <a:p>
            <a:pPr eaLnBrk="1" hangingPunct="1"/>
            <a:r>
              <a:rPr lang="zh-CN" altLang="en-US" sz="2800" b="1"/>
              <a:t>英美人患了感冒，中国人见状，可能说：</a:t>
            </a:r>
            <a:r>
              <a:rPr lang="zh-CN" altLang="en-US" sz="2800" b="1">
                <a:latin typeface="Arial" panose="020B0604020202020204" pitchFamily="34" charset="0"/>
              </a:rPr>
              <a:t>“</a:t>
            </a:r>
            <a:r>
              <a:rPr lang="zh-CN" altLang="en-US" sz="2800" b="1"/>
              <a:t>应该多喝水。</a:t>
            </a:r>
            <a:r>
              <a:rPr lang="zh-CN" altLang="en-US" sz="2800" b="1">
                <a:latin typeface="Arial" panose="020B0604020202020204" pitchFamily="34" charset="0"/>
              </a:rPr>
              <a:t>”</a:t>
            </a:r>
            <a:endParaRPr lang="zh-CN" altLang="en-US" sz="2800" b="1"/>
          </a:p>
          <a:p>
            <a:pPr eaLnBrk="1" hangingPunct="1"/>
            <a:r>
              <a:rPr lang="zh-CN" altLang="en-US" sz="2800" b="1"/>
              <a:t>英美人要出门，户外天气寒冷，中国人可能会关照说：</a:t>
            </a:r>
            <a:r>
              <a:rPr lang="zh-CN" altLang="en-US" sz="2800" b="1">
                <a:latin typeface="Arial" panose="020B0604020202020204" pitchFamily="34" charset="0"/>
              </a:rPr>
              <a:t>“</a:t>
            </a:r>
            <a:r>
              <a:rPr lang="zh-CN" altLang="en-US" sz="2800" b="1"/>
              <a:t>应该多穿点衣服。</a:t>
            </a:r>
            <a:r>
              <a:rPr lang="zh-CN" altLang="en-US" sz="2800" b="1">
                <a:latin typeface="Arial" panose="020B0604020202020204" pitchFamily="34" charset="0"/>
              </a:rPr>
              <a:t>”</a:t>
            </a:r>
            <a:endParaRPr lang="zh-CN" altLang="en-US" sz="2800" b="1"/>
          </a:p>
          <a:p>
            <a:pPr eaLnBrk="1" hangingPunct="1"/>
            <a:r>
              <a:rPr lang="zh-CN" altLang="en-US" sz="2800" b="1"/>
              <a:t>英美人来中国旅游，有个翻译对游客中年岁较大的</a:t>
            </a:r>
            <a:r>
              <a:rPr lang="zh-CN" altLang="en-US" sz="2800" b="1">
                <a:latin typeface="Arial" panose="020B0604020202020204" pitchFamily="34" charset="0"/>
              </a:rPr>
              <a:t>“</a:t>
            </a:r>
            <a:r>
              <a:rPr lang="zh-CN" altLang="en-US" sz="2800" b="1"/>
              <a:t>老外</a:t>
            </a:r>
            <a:r>
              <a:rPr lang="zh-CN" altLang="en-US" sz="2800" b="1">
                <a:latin typeface="Arial" panose="020B0604020202020204" pitchFamily="34" charset="0"/>
              </a:rPr>
              <a:t>”</a:t>
            </a:r>
            <a:r>
              <a:rPr lang="zh-CN" altLang="en-US" sz="2800" b="1"/>
              <a:t>说：</a:t>
            </a:r>
            <a:r>
              <a:rPr lang="zh-CN" altLang="en-US" sz="2800" b="1">
                <a:latin typeface="Arial" panose="020B0604020202020204" pitchFamily="34" charset="0"/>
              </a:rPr>
              <a:t>“</a:t>
            </a:r>
            <a:r>
              <a:rPr lang="zh-CN" altLang="en-US" sz="2800" b="1"/>
              <a:t>你一定很累了，你年岁大了</a:t>
            </a:r>
            <a:r>
              <a:rPr lang="en-US" altLang="zh-CN" sz="2800" b="1">
                <a:latin typeface="Arial" panose="020B0604020202020204" pitchFamily="34" charset="0"/>
              </a:rPr>
              <a:t>……”</a:t>
            </a:r>
            <a:endParaRPr lang="en-US" altLang="zh-CN" sz="2800" b="1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F41447C2-90E3-43B6-9CD1-683531ECFA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eaLnBrk="1" hangingPunct="1"/>
            <a:r>
              <a:rPr lang="zh-CN" altLang="en-US" b="1"/>
              <a:t>在上面的情景中，英美人的表现：</a:t>
            </a:r>
          </a:p>
          <a:p>
            <a:pPr eaLnBrk="1" hangingPunct="1"/>
            <a:r>
              <a:rPr lang="zh-CN" altLang="en-US" b="1"/>
              <a:t>如果知道对方患了感冒，英美人只会笼统地说：</a:t>
            </a:r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zh-CN" altLang="en-US" b="1"/>
              <a:t>我希望你很快好起来。</a:t>
            </a:r>
            <a:r>
              <a:rPr lang="zh-CN" altLang="en-US" b="1">
                <a:latin typeface="Arial" panose="020B0604020202020204" pitchFamily="34" charset="0"/>
              </a:rPr>
              <a:t>”</a:t>
            </a:r>
            <a:endParaRPr lang="zh-CN" altLang="en-US" b="1"/>
          </a:p>
          <a:p>
            <a:pPr eaLnBrk="1" hangingPunct="1"/>
            <a:r>
              <a:rPr lang="zh-CN" altLang="en-US" b="1"/>
              <a:t>如果英美人外出，属于消遣性质的话，不管外头是刮风还是下雨，你的关心应改为祝愿：</a:t>
            </a:r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zh-CN" altLang="en-US" b="1"/>
              <a:t>祝你们玩得开心！</a:t>
            </a:r>
            <a:r>
              <a:rPr lang="zh-CN" altLang="en-US" b="1">
                <a:latin typeface="Arial" panose="020B0604020202020204" pitchFamily="34" charset="0"/>
              </a:rPr>
              <a:t>”</a:t>
            </a:r>
            <a:endParaRPr lang="zh-CN" altLang="en-US" b="1"/>
          </a:p>
          <a:p>
            <a:pPr eaLnBrk="1" hangingPunct="1"/>
            <a:r>
              <a:rPr lang="zh-CN" altLang="en-US" b="1"/>
              <a:t>如果与英美人同行，你觉得走累了，恰当的建议应该是：</a:t>
            </a:r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zh-CN" altLang="en-US" b="1"/>
              <a:t>怎么样，要不要歇会儿？</a:t>
            </a:r>
            <a:r>
              <a:rPr lang="zh-CN" altLang="en-US" b="1">
                <a:latin typeface="Arial" panose="020B0604020202020204" pitchFamily="34" charset="0"/>
              </a:rPr>
              <a:t>”</a:t>
            </a:r>
            <a:endParaRPr lang="zh-CN" altLang="en-US" b="1"/>
          </a:p>
          <a:p>
            <a:pPr eaLnBrk="1" hangingPunct="1"/>
            <a:r>
              <a:rPr lang="zh-CN" altLang="en-US" b="1"/>
              <a:t>如果英美人远途而来，你可以关心地问：</a:t>
            </a:r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zh-CN" altLang="en-US" b="1"/>
              <a:t>旅途好吗？</a:t>
            </a:r>
            <a:r>
              <a:rPr lang="zh-CN" altLang="en-US" b="1">
                <a:latin typeface="Arial" panose="020B0604020202020204" pitchFamily="34" charset="0"/>
              </a:rPr>
              <a:t>”</a:t>
            </a:r>
            <a:endParaRPr lang="zh-CN" altLang="en-US" b="1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F3A6629E-11C8-42FF-B2E6-FC01FB940A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zh-CN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445D9481-0728-4997-9431-DDAB8E3E2E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b="1"/>
              <a:t>在跨文化交际中，关心他人要掌握一定的尺度。对英美人，我们要做到有求必应、有请必到、不请不到、不</a:t>
            </a:r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zh-CN" altLang="en-US" b="1"/>
              <a:t>自作多情</a:t>
            </a:r>
            <a:r>
              <a:rPr lang="zh-CN" altLang="en-US" b="1">
                <a:latin typeface="Arial" panose="020B0604020202020204" pitchFamily="34" charset="0"/>
              </a:rPr>
              <a:t>”</a:t>
            </a:r>
            <a:r>
              <a:rPr lang="zh-CN" altLang="en-US" b="1"/>
              <a:t>。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2C7F1D1E-51C2-44C7-95D9-97526DF152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686800" cy="1143000"/>
          </a:xfrm>
        </p:spPr>
        <p:txBody>
          <a:bodyPr/>
          <a:lstStyle/>
          <a:p>
            <a:pPr eaLnBrk="1" hangingPunct="1"/>
            <a:r>
              <a:rPr lang="zh-CN" altLang="en-US" sz="4000" b="1"/>
              <a:t>十一、吃喝中的</a:t>
            </a:r>
            <a:r>
              <a:rPr lang="zh-CN" altLang="en-US" sz="4000" b="1">
                <a:latin typeface="Arial" panose="020B0604020202020204" pitchFamily="34" charset="0"/>
              </a:rPr>
              <a:t>“</a:t>
            </a:r>
            <a:r>
              <a:rPr lang="zh-CN" altLang="en-US" sz="4000" b="1"/>
              <a:t>卫生</a:t>
            </a:r>
            <a:r>
              <a:rPr lang="zh-CN" altLang="en-US" sz="4000" b="1">
                <a:latin typeface="Arial" panose="020B0604020202020204" pitchFamily="34" charset="0"/>
              </a:rPr>
              <a:t>”</a:t>
            </a:r>
            <a:r>
              <a:rPr lang="zh-CN" altLang="en-US" sz="4000" b="1"/>
              <a:t>习惯</a:t>
            </a:r>
            <a:r>
              <a:rPr lang="en-US" altLang="zh-CN" sz="4000" b="1">
                <a:latin typeface="Arial" panose="020B0604020202020204" pitchFamily="34" charset="0"/>
              </a:rPr>
              <a:t>——</a:t>
            </a:r>
            <a:r>
              <a:rPr lang="zh-CN" altLang="en-US" sz="4000" b="1"/>
              <a:t>说</a:t>
            </a:r>
            <a:br>
              <a:rPr lang="zh-CN" altLang="en-US" sz="4000" b="1"/>
            </a:br>
            <a:r>
              <a:rPr lang="zh-CN" altLang="en-US" sz="4000" b="1"/>
              <a:t>请客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94A3D9FB-02A3-4F9F-A7EE-5F7194EA9D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/>
              <a:t> </a:t>
            </a:r>
            <a:r>
              <a:rPr lang="en-US" altLang="zh-CN" b="1"/>
              <a:t>An Englishman</a:t>
            </a:r>
            <a:r>
              <a:rPr lang="en-US" altLang="zh-CN" b="1">
                <a:latin typeface="Arial" panose="020B0604020202020204" pitchFamily="34" charset="0"/>
              </a:rPr>
              <a:t>’</a:t>
            </a:r>
            <a:r>
              <a:rPr lang="en-US" altLang="zh-CN" b="1"/>
              <a:t>s home is his castle.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zh-CN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b="1"/>
              <a:t>英美人请客比较正规的菜谱是：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b="1"/>
              <a:t>第一道：开胃食品：汤、果汁或沙拉（英美人喜欢吃的生菜）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b="1"/>
              <a:t>第二道：主食：往往是一种肉或鱼，配以土豆、蔬菜、调味品等。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b="1"/>
              <a:t>第三道：甜食：冰淇淋、水果馅饼或奶油蛋糕等。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>
            <a:extLst>
              <a:ext uri="{FF2B5EF4-FFF2-40B4-BE49-F238E27FC236}">
                <a16:creationId xmlns:a16="http://schemas.microsoft.com/office/drawing/2014/main" id="{FB33E1FF-1B83-4FAA-B1A7-A498978D73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eaLnBrk="1" hangingPunct="1"/>
            <a:r>
              <a:rPr lang="zh-CN" altLang="en-US" b="1"/>
              <a:t>在英美两国，把食物剩在碟子里不吃完是一种不文明的行为。</a:t>
            </a:r>
          </a:p>
          <a:p>
            <a:pPr eaLnBrk="1" hangingPunct="1"/>
            <a:r>
              <a:rPr lang="zh-CN" altLang="en-US" b="1"/>
              <a:t>西方人一般不吃禽、畜的内脏、头、蹄或爪。</a:t>
            </a:r>
          </a:p>
          <a:p>
            <a:pPr eaLnBrk="1" hangingPunct="1"/>
            <a:endParaRPr lang="en-US" altLang="zh-CN" b="1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52B68A2D-ADF9-48C3-9969-44A5AEB0E7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57200"/>
            <a:ext cx="7761288" cy="5635625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zh-CN" altLang="en-US" sz="42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邀请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zh-CN" altLang="en-US" sz="2700" b="1">
                <a:ea typeface="华文细黑" panose="02010600040101010101" pitchFamily="2" charset="-122"/>
              </a:rPr>
              <a:t>    </a:t>
            </a:r>
            <a:r>
              <a:rPr lang="zh-CN" altLang="en-US" sz="2700" b="1">
                <a:solidFill>
                  <a:srgbClr val="FF33CC"/>
                </a:solidFill>
                <a:latin typeface="华文细黑" panose="02010600040101010101" pitchFamily="2" charset="-122"/>
                <a:ea typeface="隶书" panose="02010509060101010101" pitchFamily="49" charset="-122"/>
              </a:rPr>
              <a:t>“</a:t>
            </a:r>
            <a:r>
              <a:rPr lang="zh-CN" altLang="en-US" sz="2700" b="1">
                <a:solidFill>
                  <a:srgbClr val="FF33CC"/>
                </a:solidFill>
                <a:ea typeface="隶书" panose="02010509060101010101" pitchFamily="49" charset="-122"/>
              </a:rPr>
              <a:t>有空来玩</a:t>
            </a:r>
            <a:r>
              <a:rPr lang="zh-CN" altLang="en-US" sz="2700" b="1">
                <a:solidFill>
                  <a:srgbClr val="FF33CC"/>
                </a:solidFill>
                <a:latin typeface="华文细黑" panose="02010600040101010101" pitchFamily="2" charset="-122"/>
                <a:ea typeface="隶书" panose="02010509060101010101" pitchFamily="49" charset="-122"/>
              </a:rPr>
              <a:t>”</a:t>
            </a:r>
            <a:r>
              <a:rPr lang="zh-CN" altLang="en-US" sz="2700" b="1">
                <a:solidFill>
                  <a:srgbClr val="FF33CC"/>
                </a:solidFill>
                <a:ea typeface="隶书" panose="02010509060101010101" pitchFamily="49" charset="-122"/>
              </a:rPr>
              <a:t>式</a:t>
            </a:r>
            <a:r>
              <a:rPr lang="zh-CN" altLang="en-US" sz="2700" b="1">
                <a:ea typeface="华文细黑" panose="02010600040101010101" pitchFamily="2" charset="-122"/>
              </a:rPr>
              <a:t>的邀请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zh-CN" altLang="en-US" sz="2700" b="1">
                <a:ea typeface="华文细黑" panose="02010600040101010101" pitchFamily="2" charset="-122"/>
              </a:rPr>
              <a:t>    例如：</a:t>
            </a:r>
            <a:r>
              <a:rPr lang="en-US" altLang="zh-CN" sz="2800" b="1">
                <a:latin typeface="Arial Narrow" panose="020B0606020202030204" pitchFamily="34" charset="0"/>
              </a:rPr>
              <a:t>We </a:t>
            </a:r>
            <a:r>
              <a:rPr lang="en-US" altLang="zh-CN" sz="2800" b="1">
                <a:solidFill>
                  <a:srgbClr val="3333FF"/>
                </a:solidFill>
                <a:latin typeface="Arial Narrow" panose="020B0606020202030204" pitchFamily="34" charset="0"/>
              </a:rPr>
              <a:t>must </a:t>
            </a:r>
            <a:r>
              <a:rPr lang="en-US" altLang="zh-CN" sz="2800" b="1">
                <a:latin typeface="Arial Narrow" panose="020B0606020202030204" pitchFamily="34" charset="0"/>
              </a:rPr>
              <a:t>get together soon.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altLang="zh-CN" sz="2800" b="1">
                <a:latin typeface="Arial Narrow" panose="020B0606020202030204" pitchFamily="34" charset="0"/>
              </a:rPr>
              <a:t>                 We </a:t>
            </a:r>
            <a:r>
              <a:rPr lang="en-US" altLang="zh-CN" sz="2800" b="1">
                <a:solidFill>
                  <a:srgbClr val="3333FF"/>
                </a:solidFill>
                <a:latin typeface="Arial Narrow" panose="020B0606020202030204" pitchFamily="34" charset="0"/>
              </a:rPr>
              <a:t>may</a:t>
            </a:r>
            <a:r>
              <a:rPr lang="en-US" altLang="zh-CN" sz="2800" b="1">
                <a:latin typeface="Arial Narrow" panose="020B0606020202030204" pitchFamily="34" charset="0"/>
              </a:rPr>
              <a:t> invite you to our home </a:t>
            </a:r>
            <a:r>
              <a:rPr lang="en-US" altLang="zh-CN" sz="2800" b="1">
                <a:solidFill>
                  <a:srgbClr val="3333FF"/>
                </a:solidFill>
                <a:latin typeface="Arial Narrow" panose="020B0606020202030204" pitchFamily="34" charset="0"/>
              </a:rPr>
              <a:t>sometime</a:t>
            </a:r>
            <a:r>
              <a:rPr lang="en-US" altLang="zh-CN" sz="2800" b="1">
                <a:latin typeface="Arial Narrow" panose="020B0606020202030204" pitchFamily="34" charset="0"/>
              </a:rPr>
              <a:t>.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altLang="zh-CN" sz="2800" b="1">
                <a:latin typeface="Arial Narrow" panose="020B0606020202030204" pitchFamily="34" charset="0"/>
              </a:rPr>
              <a:t>                 Maybe we can meet </a:t>
            </a:r>
            <a:r>
              <a:rPr lang="en-US" altLang="zh-CN" sz="2800" b="1">
                <a:solidFill>
                  <a:srgbClr val="3333FF"/>
                </a:solidFill>
                <a:latin typeface="Arial Narrow" panose="020B0606020202030204" pitchFamily="34" charset="0"/>
              </a:rPr>
              <a:t>sometime</a:t>
            </a:r>
            <a:r>
              <a:rPr lang="en-US" altLang="zh-CN" sz="2800" b="1">
                <a:latin typeface="Arial Narrow" panose="020B0606020202030204" pitchFamily="34" charset="0"/>
              </a:rPr>
              <a:t> soon.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altLang="zh-CN" sz="3000" b="1"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3000" b="1">
                <a:latin typeface="隶书" panose="02010509060101010101" pitchFamily="49" charset="-122"/>
                <a:ea typeface="隶书" panose="02010509060101010101" pitchFamily="49" charset="-122"/>
              </a:rPr>
              <a:t>这样的承诺是否能兑现？</a:t>
            </a:r>
            <a:endParaRPr lang="zh-CN" alt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>
            <a:extLst>
              <a:ext uri="{FF2B5EF4-FFF2-40B4-BE49-F238E27FC236}">
                <a16:creationId xmlns:a16="http://schemas.microsoft.com/office/drawing/2014/main" id="{5A65D95A-273D-43F8-886E-8B321AC020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6013" y="1700213"/>
            <a:ext cx="7559675" cy="4681537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altLang="zh-CN" sz="39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ZKai-Z03" pitchFamily="65" charset="-122"/>
                <a:ea typeface="FZKai-Z03" pitchFamily="65" charset="-122"/>
              </a:rPr>
              <a:t>1</a:t>
            </a:r>
            <a:r>
              <a:rPr lang="zh-CN" altLang="en-US" sz="39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ZKai-Z03" pitchFamily="65" charset="-122"/>
                <a:ea typeface="FZKai-Z03" pitchFamily="65" charset="-122"/>
              </a:rPr>
              <a:t>、</a:t>
            </a:r>
            <a:r>
              <a:rPr lang="zh-CN" altLang="en-US" sz="3900" b="1">
                <a:latin typeface="FZKai-Z03" pitchFamily="65" charset="-122"/>
                <a:ea typeface="FZKai-Z03" pitchFamily="65" charset="-122"/>
              </a:rPr>
              <a:t>称呼与打招呼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zh-CN" altLang="en-US" sz="3100" b="1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平等</a:t>
            </a:r>
            <a:r>
              <a:rPr lang="zh-CN" altLang="en-US" sz="3100" b="1">
                <a:latin typeface="华文新魏" panose="02010800040101010101" pitchFamily="2" charset="-122"/>
                <a:ea typeface="华文新魏" panose="02010800040101010101" pitchFamily="2" charset="-122"/>
              </a:rPr>
              <a:t>原则：直呼其名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zh-CN" altLang="en-US" sz="3100" b="1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身份等级</a:t>
            </a:r>
            <a:r>
              <a:rPr lang="zh-CN" altLang="en-US" sz="3100" b="1">
                <a:latin typeface="华文新魏" panose="02010800040101010101" pitchFamily="2" charset="-122"/>
                <a:ea typeface="华文新魏" panose="02010800040101010101" pitchFamily="2" charset="-122"/>
              </a:rPr>
              <a:t>原则：姓＋先生</a:t>
            </a:r>
            <a:r>
              <a:rPr lang="en-US" altLang="zh-CN" sz="3100" b="1">
                <a:latin typeface="华文新魏" panose="02010800040101010101" pitchFamily="2" charset="-122"/>
                <a:ea typeface="华文新魏" panose="02010800040101010101" pitchFamily="2" charset="-122"/>
              </a:rPr>
              <a:t>/</a:t>
            </a:r>
            <a:r>
              <a:rPr lang="zh-CN" altLang="en-US" sz="3100" b="1">
                <a:latin typeface="华文新魏" panose="02010800040101010101" pitchFamily="2" charset="-122"/>
                <a:ea typeface="华文新魏" panose="02010800040101010101" pitchFamily="2" charset="-122"/>
              </a:rPr>
              <a:t>小姐（女士</a:t>
            </a:r>
            <a:r>
              <a:rPr lang="en-US" altLang="zh-CN" sz="3100" b="1">
                <a:latin typeface="华文新魏" panose="02010800040101010101" pitchFamily="2" charset="-122"/>
                <a:ea typeface="华文新魏" panose="02010800040101010101" pitchFamily="2" charset="-122"/>
              </a:rPr>
              <a:t>/</a:t>
            </a:r>
            <a:r>
              <a:rPr lang="zh-CN" altLang="en-US" sz="3100" b="1">
                <a:latin typeface="华文新魏" panose="02010800040101010101" pitchFamily="2" charset="-122"/>
                <a:ea typeface="华文新魏" panose="02010800040101010101" pitchFamily="2" charset="-122"/>
              </a:rPr>
              <a:t>太太）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zh-CN" altLang="en-US" sz="3100" b="1">
                <a:latin typeface="华文细黑" panose="02010600040101010101" pitchFamily="2" charset="-122"/>
                <a:ea typeface="华文新魏" panose="02010800040101010101" pitchFamily="2" charset="-122"/>
              </a:rPr>
              <a:t>“</a:t>
            </a:r>
            <a:r>
              <a:rPr lang="zh-CN" altLang="en-US" sz="3100" b="1">
                <a:latin typeface="华文新魏" panose="02010800040101010101" pitchFamily="2" charset="-122"/>
                <a:ea typeface="华文新魏" panose="02010800040101010101" pitchFamily="2" charset="-122"/>
              </a:rPr>
              <a:t>吃饭了吗？</a:t>
            </a:r>
            <a:r>
              <a:rPr lang="zh-CN" altLang="en-US" sz="3100" b="1">
                <a:latin typeface="华文细黑" panose="02010600040101010101" pitchFamily="2" charset="-122"/>
                <a:ea typeface="华文新魏" panose="02010800040101010101" pitchFamily="2" charset="-122"/>
              </a:rPr>
              <a:t>”“</a:t>
            </a:r>
            <a:r>
              <a:rPr lang="zh-CN" altLang="en-US" sz="3100" b="1">
                <a:latin typeface="华文新魏" panose="02010800040101010101" pitchFamily="2" charset="-122"/>
                <a:ea typeface="华文新魏" panose="02010800040101010101" pitchFamily="2" charset="-122"/>
              </a:rPr>
              <a:t>去哪儿呀？</a:t>
            </a:r>
            <a:r>
              <a:rPr lang="zh-CN" altLang="en-US" sz="3100" b="1">
                <a:latin typeface="华文细黑" panose="02010600040101010101" pitchFamily="2" charset="-122"/>
                <a:ea typeface="华文新魏" panose="02010800040101010101" pitchFamily="2" charset="-122"/>
              </a:rPr>
              <a:t>”</a:t>
            </a:r>
            <a:endParaRPr lang="zh-CN" altLang="en-US" sz="31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zh-CN" altLang="en-US">
                <a:latin typeface="Arial Narrow" panose="020B0606020202030204" pitchFamily="34" charset="0"/>
              </a:rPr>
              <a:t>“</a:t>
            </a:r>
            <a:r>
              <a:rPr lang="en-US" altLang="zh-CN">
                <a:latin typeface="Arial Narrow" panose="020B0606020202030204" pitchFamily="34" charset="0"/>
              </a:rPr>
              <a:t>We </a:t>
            </a:r>
            <a:r>
              <a:rPr lang="en-US" altLang="zh-CN">
                <a:solidFill>
                  <a:srgbClr val="3333FF"/>
                </a:solidFill>
                <a:latin typeface="Arial Narrow" panose="020B0606020202030204" pitchFamily="34" charset="0"/>
              </a:rPr>
              <a:t>must </a:t>
            </a:r>
            <a:r>
              <a:rPr lang="en-US" altLang="zh-CN">
                <a:latin typeface="Arial Narrow" panose="020B0606020202030204" pitchFamily="34" charset="0"/>
              </a:rPr>
              <a:t>get together soon.”</a:t>
            </a:r>
            <a:endParaRPr lang="en-US" altLang="zh-CN" sz="31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" name="AutoShape 4">
            <a:extLst>
              <a:ext uri="{FF2B5EF4-FFF2-40B4-BE49-F238E27FC236}">
                <a16:creationId xmlns:a16="http://schemas.microsoft.com/office/drawing/2014/main" id="{A03B9FFA-B597-4E8E-A204-0BBC9D24A32B}"/>
              </a:ext>
            </a:extLst>
          </p:cNvPr>
          <p:cNvSpPr>
            <a:spLocks/>
          </p:cNvSpPr>
          <p:nvPr/>
        </p:nvSpPr>
        <p:spPr bwMode="auto">
          <a:xfrm>
            <a:off x="827088" y="2924175"/>
            <a:ext cx="215900" cy="1009650"/>
          </a:xfrm>
          <a:prstGeom prst="leftBrace">
            <a:avLst>
              <a:gd name="adj1" fmla="val 38971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124" name="AutoShape 5">
            <a:extLst>
              <a:ext uri="{FF2B5EF4-FFF2-40B4-BE49-F238E27FC236}">
                <a16:creationId xmlns:a16="http://schemas.microsoft.com/office/drawing/2014/main" id="{3E1DF14A-19D4-499F-82CB-B9452AF37BF2}"/>
              </a:ext>
            </a:extLst>
          </p:cNvPr>
          <p:cNvSpPr>
            <a:spLocks/>
          </p:cNvSpPr>
          <p:nvPr/>
        </p:nvSpPr>
        <p:spPr bwMode="auto">
          <a:xfrm>
            <a:off x="838200" y="4114800"/>
            <a:ext cx="144463" cy="1009650"/>
          </a:xfrm>
          <a:prstGeom prst="leftBrace">
            <a:avLst>
              <a:gd name="adj1" fmla="val 58242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62BE11CC-4F15-4542-9488-73253D345C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zh-CN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0D78C49B-9DDE-49F1-B4B9-CCEFDA5E6B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5400" b="1">
                <a:solidFill>
                  <a:srgbClr val="3333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正式的邀请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53BC7D15-898D-43E9-87E9-E54AD145F6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7848600" cy="4357687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altLang="zh-CN" sz="2800">
                <a:ea typeface="华文细黑" panose="02010600040101010101" pitchFamily="2" charset="-122"/>
              </a:rPr>
              <a:t>        </a:t>
            </a:r>
            <a:r>
              <a:rPr lang="zh-CN" altLang="en-US" sz="2800" b="1">
                <a:ea typeface="华文细黑" panose="02010600040101010101" pitchFamily="2" charset="-122"/>
              </a:rPr>
              <a:t>应具备四个基本要素：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zh-CN" altLang="en-US" sz="2800" b="1">
                <a:ea typeface="华文细黑" panose="02010600040101010101" pitchFamily="2" charset="-122"/>
              </a:rPr>
              <a:t>                </a:t>
            </a:r>
            <a:r>
              <a:rPr lang="zh-CN" altLang="en-US" sz="3800" b="1">
                <a:latin typeface="隶书" panose="02010509060101010101" pitchFamily="49" charset="-122"/>
                <a:ea typeface="隶书" panose="02010509060101010101" pitchFamily="49" charset="-122"/>
              </a:rPr>
              <a:t>时 间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zh-CN" altLang="en-US" sz="3800" b="1">
                <a:latin typeface="隶书" panose="02010509060101010101" pitchFamily="49" charset="-122"/>
                <a:ea typeface="隶书" panose="02010509060101010101" pitchFamily="49" charset="-122"/>
              </a:rPr>
              <a:t>        地 点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zh-CN" altLang="en-US" sz="3800" b="1">
                <a:latin typeface="隶书" panose="02010509060101010101" pitchFamily="49" charset="-122"/>
                <a:ea typeface="隶书" panose="02010509060101010101" pitchFamily="49" charset="-122"/>
              </a:rPr>
              <a:t>        内 容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zh-CN" altLang="en-US" sz="3800" b="1">
                <a:latin typeface="隶书" panose="02010509060101010101" pitchFamily="49" charset="-122"/>
                <a:ea typeface="隶书" panose="02010509060101010101" pitchFamily="49" charset="-122"/>
              </a:rPr>
              <a:t>        答 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857D3E03-FB46-4F13-AD21-8B801B2CFE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sz="6700">
                <a:latin typeface="隶书" pitchFamily="49" charset="-122"/>
                <a:ea typeface="隶书" pitchFamily="49" charset="-122"/>
              </a:rPr>
              <a:t>请  柬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46B27712-107E-442A-AEE0-0A8C26D6F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27538" y="1412875"/>
            <a:ext cx="3959225" cy="4321175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altLang="zh-CN" sz="1900">
                <a:latin typeface="华文细黑" panose="02010600040101010101" pitchFamily="2" charset="-122"/>
                <a:ea typeface="华文细黑" panose="02010600040101010101" pitchFamily="2" charset="-122"/>
              </a:rPr>
              <a:t>       </a:t>
            </a:r>
            <a:r>
              <a:rPr lang="zh-CN" altLang="en-US" sz="2500" b="1">
                <a:latin typeface="华文细黑" panose="02010600040101010101" pitchFamily="2" charset="-122"/>
                <a:ea typeface="华文细黑" panose="02010600040101010101" pitchFamily="2" charset="-122"/>
              </a:rPr>
              <a:t>谨定于</a:t>
            </a:r>
            <a:r>
              <a:rPr lang="en-US" altLang="zh-CN" sz="2500" b="1">
                <a:latin typeface="华文细黑" panose="02010600040101010101" pitchFamily="2" charset="-122"/>
                <a:ea typeface="华文细黑" panose="02010600040101010101" pitchFamily="2" charset="-122"/>
              </a:rPr>
              <a:t>2006</a:t>
            </a:r>
            <a:r>
              <a:rPr lang="zh-CN" altLang="en-US" sz="2500" b="1">
                <a:latin typeface="华文细黑" panose="02010600040101010101" pitchFamily="2" charset="-122"/>
                <a:ea typeface="华文细黑" panose="02010600040101010101" pitchFamily="2" charset="-122"/>
              </a:rPr>
              <a:t>年</a:t>
            </a:r>
            <a:r>
              <a:rPr lang="en-US" altLang="zh-CN" sz="2500" b="1">
                <a:latin typeface="华文细黑" panose="02010600040101010101" pitchFamily="2" charset="-122"/>
                <a:ea typeface="华文细黑" panose="02010600040101010101" pitchFamily="2" charset="-122"/>
              </a:rPr>
              <a:t>12</a:t>
            </a:r>
            <a:r>
              <a:rPr lang="zh-CN" altLang="en-US" sz="2500" b="1">
                <a:latin typeface="华文细黑" panose="02010600040101010101" pitchFamily="2" charset="-122"/>
                <a:ea typeface="华文细黑" panose="02010600040101010101" pitchFamily="2" charset="-122"/>
              </a:rPr>
              <a:t>月</a:t>
            </a:r>
            <a:r>
              <a:rPr lang="en-US" altLang="zh-CN" sz="2500" b="1">
                <a:latin typeface="华文细黑" panose="02010600040101010101" pitchFamily="2" charset="-122"/>
                <a:ea typeface="华文细黑" panose="02010600040101010101" pitchFamily="2" charset="-122"/>
              </a:rPr>
              <a:t>7</a:t>
            </a:r>
            <a:r>
              <a:rPr lang="zh-CN" altLang="en-US" sz="2500" b="1">
                <a:latin typeface="华文细黑" panose="02010600040101010101" pitchFamily="2" charset="-122"/>
                <a:ea typeface="华文细黑" panose="02010600040101010101" pitchFamily="2" charset="-122"/>
              </a:rPr>
              <a:t>日下午</a:t>
            </a:r>
            <a:r>
              <a:rPr lang="en-US" altLang="zh-CN" sz="2500" b="1">
                <a:latin typeface="华文细黑" panose="02010600040101010101" pitchFamily="2" charset="-122"/>
                <a:ea typeface="华文细黑" panose="02010600040101010101" pitchFamily="2" charset="-122"/>
              </a:rPr>
              <a:t>3</a:t>
            </a:r>
            <a:r>
              <a:rPr lang="zh-CN" altLang="en-US" sz="2500" b="1">
                <a:latin typeface="华文细黑" panose="02010600040101010101" pitchFamily="2" charset="-122"/>
                <a:ea typeface="华文细黑" panose="02010600040101010101" pitchFamily="2" charset="-122"/>
              </a:rPr>
              <a:t>点在牛津街圣彼得堡教堂为小女南希和爱德华</a:t>
            </a:r>
            <a:r>
              <a:rPr lang="en-US" altLang="zh-CN" sz="2500" b="1">
                <a:latin typeface="华文细黑" panose="02010600040101010101" pitchFamily="2" charset="-122"/>
                <a:ea typeface="华文细黑" panose="02010600040101010101" pitchFamily="2" charset="-122"/>
              </a:rPr>
              <a:t>· </a:t>
            </a:r>
            <a:r>
              <a:rPr lang="zh-CN" altLang="en-US" sz="2500" b="1">
                <a:latin typeface="华文细黑" panose="02010600040101010101" pitchFamily="2" charset="-122"/>
                <a:ea typeface="华文细黑" panose="02010600040101010101" pitchFamily="2" charset="-122"/>
              </a:rPr>
              <a:t>索尔斯基先生举行婚礼。敬请威廉斯先生和夫人光临。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zh-CN" altLang="en-US" sz="2500" b="1">
                <a:latin typeface="华文细黑" panose="02010600040101010101" pitchFamily="2" charset="-122"/>
                <a:ea typeface="华文细黑" panose="02010600040101010101" pitchFamily="2" charset="-122"/>
              </a:rPr>
              <a:t>           格林教授和夫人鞠躬</a:t>
            </a:r>
            <a:br>
              <a:rPr lang="zh-CN" altLang="en-US" sz="2500" b="1">
                <a:latin typeface="华文细黑" panose="02010600040101010101" pitchFamily="2" charset="-122"/>
                <a:ea typeface="华文细黑" panose="02010600040101010101" pitchFamily="2" charset="-122"/>
              </a:rPr>
            </a:br>
            <a:r>
              <a:rPr lang="zh-CN" altLang="en-US" sz="2500" b="1">
                <a:latin typeface="华文细黑" panose="02010600040101010101" pitchFamily="2" charset="-122"/>
                <a:ea typeface="华文细黑" panose="02010600040101010101" pitchFamily="2" charset="-122"/>
              </a:rPr>
              <a:t>      敬请赐复。</a:t>
            </a:r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CA3EB8FA-F226-498B-B91D-1578FEAD9A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484313"/>
            <a:ext cx="7561263" cy="4537075"/>
          </a:xfrm>
          <a:prstGeom prst="rect">
            <a:avLst/>
          </a:prstGeom>
          <a:noFill/>
          <a:ln w="38100">
            <a:solidFill>
              <a:srgbClr val="9B37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pic>
        <p:nvPicPr>
          <p:cNvPr id="73733" name="Picture 5" descr="请柬">
            <a:extLst>
              <a:ext uri="{FF2B5EF4-FFF2-40B4-BE49-F238E27FC236}">
                <a16:creationId xmlns:a16="http://schemas.microsoft.com/office/drawing/2014/main" id="{37CF8666-9DAB-4483-A8AA-003B3FB2EA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916113"/>
            <a:ext cx="3073400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72D59C00-F90D-4054-8027-21B7BFDE32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543800" cy="1268413"/>
          </a:xfrm>
        </p:spPr>
        <p:txBody>
          <a:bodyPr/>
          <a:lstStyle/>
          <a:p>
            <a:pPr eaLnBrk="1" hangingPunct="1"/>
            <a:r>
              <a:rPr lang="zh-CN" altLang="en-US" sz="5400" b="1">
                <a:solidFill>
                  <a:srgbClr val="3333FF"/>
                </a:solidFill>
                <a:ea typeface="隶书" panose="02010509060101010101" pitchFamily="49" charset="-122"/>
              </a:rPr>
              <a:t>守时还是迟到？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2826FC3D-0B34-4DD4-84E2-338BAF8EE4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763000" cy="5165725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zh-CN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      </a:t>
            </a:r>
            <a:r>
              <a:rPr lang="zh-CN" altLang="en-US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在英美国家，一般情况下，工作和生活中跟别人约定了时间，应该守时，不能迟到，这被认为是有责任心的一种体现。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zh-CN" altLang="en-US" sz="2700" b="1">
                <a:solidFill>
                  <a:srgbClr val="3333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（即便是去看电影，听音乐会，也都该守时，因为中途入场会打扰别人。）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zh-CN" altLang="en-US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      但有时，有的约会可以、而且最好是迟到，如：别人邀请你去他家里作客</a:t>
            </a:r>
            <a:r>
              <a:rPr lang="zh-CN" altLang="en-US" sz="2700" b="1">
                <a:solidFill>
                  <a:srgbClr val="3333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（迟到</a:t>
            </a:r>
            <a:r>
              <a:rPr lang="en-US" altLang="zh-CN" sz="2700" b="1">
                <a:solidFill>
                  <a:srgbClr val="3333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5</a:t>
            </a:r>
            <a:r>
              <a:rPr lang="zh-CN" altLang="en-US" sz="2700" b="1">
                <a:solidFill>
                  <a:srgbClr val="3333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－</a:t>
            </a:r>
            <a:r>
              <a:rPr lang="en-US" altLang="zh-CN" sz="2700" b="1">
                <a:solidFill>
                  <a:srgbClr val="3333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15</a:t>
            </a:r>
            <a:r>
              <a:rPr lang="zh-CN" altLang="en-US" sz="2700" b="1">
                <a:solidFill>
                  <a:srgbClr val="3333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分钟都是可以的）</a:t>
            </a:r>
            <a:r>
              <a:rPr lang="zh-CN" altLang="en-US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、参加美国教堂聚餐或者参加一般的舞会、茶会、鸡尾酒会等等。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0FC7A62E-E9F8-457C-936C-0F5218FD8F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5400" b="1">
                <a:solidFill>
                  <a:srgbClr val="3333FF"/>
                </a:solidFill>
                <a:ea typeface="隶书" panose="02010509060101010101" pitchFamily="49" charset="-122"/>
              </a:rPr>
              <a:t>在餐馆吃饭应注意的问题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62634B9E-BD47-4CD1-BE23-CE8F7D6EE7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550" y="1844675"/>
            <a:ext cx="7777163" cy="467995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zh-CN" sz="30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①</a:t>
            </a:r>
            <a:r>
              <a:rPr lang="en-US" altLang="zh-CN" sz="3000" b="1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餐费一般是</a:t>
            </a:r>
            <a:r>
              <a:rPr lang="zh-CN" altLang="en-US" sz="3000" b="1">
                <a:solidFill>
                  <a:srgbClr val="FF33CC"/>
                </a:solidFill>
                <a:latin typeface="华文细黑" panose="02010600040101010101" pitchFamily="2" charset="-122"/>
                <a:ea typeface="隶书" panose="02010509060101010101" pitchFamily="49" charset="-122"/>
              </a:rPr>
              <a:t>“</a:t>
            </a:r>
            <a:r>
              <a:rPr lang="en-US" altLang="zh-CN" sz="3000" b="1">
                <a:solidFill>
                  <a:srgbClr val="FF33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AA</a:t>
            </a:r>
            <a:r>
              <a:rPr lang="en-US" altLang="zh-CN" sz="3000" b="1">
                <a:solidFill>
                  <a:srgbClr val="FF33CC"/>
                </a:solidFill>
                <a:latin typeface="华文细黑" panose="02010600040101010101" pitchFamily="2" charset="-122"/>
                <a:ea typeface="隶书" panose="02010509060101010101" pitchFamily="49" charset="-122"/>
              </a:rPr>
              <a:t>”</a:t>
            </a:r>
            <a:r>
              <a:rPr lang="zh-CN" altLang="en-US" sz="3000" b="1">
                <a:solidFill>
                  <a:srgbClr val="FF33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制</a:t>
            </a:r>
            <a:r>
              <a:rPr lang="zh-CN" altLang="en-US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，各付各的钱；如果是一方请客，事先已经约好，不必在餐馆中争先恐后的付帐；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zh-CN" altLang="en-US" sz="30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② </a:t>
            </a:r>
            <a:r>
              <a:rPr lang="zh-CN" altLang="en-US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选择座位要听从指引，不要随心所欲；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zh-CN" altLang="en-US" sz="30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③ </a:t>
            </a:r>
            <a:r>
              <a:rPr lang="zh-CN" altLang="en-US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要记住给小费，金额为总消费额的</a:t>
            </a:r>
            <a:r>
              <a:rPr lang="en-US" altLang="zh-CN" sz="2700" b="1">
                <a:solidFill>
                  <a:srgbClr val="FF33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10</a:t>
            </a:r>
            <a:r>
              <a:rPr lang="zh-CN" altLang="en-US" sz="2700" b="1">
                <a:solidFill>
                  <a:srgbClr val="FF33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％－</a:t>
            </a:r>
            <a:r>
              <a:rPr lang="en-US" altLang="zh-CN" sz="2700" b="1">
                <a:solidFill>
                  <a:srgbClr val="FF33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25</a:t>
            </a:r>
            <a:r>
              <a:rPr lang="zh-CN" altLang="en-US" sz="2700" b="1">
                <a:solidFill>
                  <a:srgbClr val="FF33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％</a:t>
            </a:r>
            <a:r>
              <a:rPr lang="zh-CN" altLang="en-US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不等。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72805899-E198-498C-9A03-B43EA4BA8F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20713"/>
            <a:ext cx="7786688" cy="1511300"/>
          </a:xfrm>
        </p:spPr>
        <p:txBody>
          <a:bodyPr/>
          <a:lstStyle/>
          <a:p>
            <a:pPr eaLnBrk="1" hangingPunct="1"/>
            <a:r>
              <a:rPr lang="zh-CN" altLang="en-US" sz="4900" b="1">
                <a:solidFill>
                  <a:srgbClr val="3333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在家里请英美人吃饭</a:t>
            </a:r>
            <a:br>
              <a:rPr lang="zh-CN" altLang="en-US" sz="4900" b="1">
                <a:solidFill>
                  <a:srgbClr val="3333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sz="4900" b="1">
                <a:solidFill>
                  <a:srgbClr val="3333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  需要注意的一些问题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7D5D727C-6BF5-4D81-A863-34800E8430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2276475"/>
            <a:ext cx="8280400" cy="3889375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zh-CN" sz="3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en-US" altLang="zh-CN" sz="30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①  </a:t>
            </a:r>
            <a:r>
              <a:rPr lang="zh-CN" altLang="en-US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菜不用准备太多，太杂；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zh-CN" altLang="en-US" sz="30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②  </a:t>
            </a:r>
            <a:r>
              <a:rPr lang="zh-CN" altLang="en-US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不要一再问人家要不要食物，或是不停的给客人夹菜，强塞食物给客人；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zh-CN" altLang="en-US" sz="30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③  </a:t>
            </a:r>
            <a:r>
              <a:rPr lang="zh-CN" altLang="en-US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最好准备“公筷母勺”；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zh-CN" altLang="en-US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  <a:r>
              <a:rPr lang="zh-CN" altLang="en-US" sz="30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④  </a:t>
            </a:r>
            <a:r>
              <a:rPr lang="zh-CN" altLang="en-US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最好准备饭后点心，重交流，轻吃喝。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zh-CN" altLang="en-US" sz="2300" b="1">
                <a:solidFill>
                  <a:srgbClr val="3333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（不要一再给客人斟茶，也许客人不喜欢，或者已经不想喝了。）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3ED3C5C0-8F08-43AC-9E64-62DA0EDE80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763000" cy="1511300"/>
          </a:xfrm>
        </p:spPr>
        <p:txBody>
          <a:bodyPr/>
          <a:lstStyle/>
          <a:p>
            <a:pPr eaLnBrk="1" hangingPunct="1"/>
            <a:r>
              <a:rPr lang="zh-CN" altLang="en-US" sz="4900" b="1">
                <a:solidFill>
                  <a:srgbClr val="3333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去英美人家里吃饭</a:t>
            </a:r>
            <a:br>
              <a:rPr lang="zh-CN" altLang="en-US" sz="4900" b="1">
                <a:solidFill>
                  <a:srgbClr val="3333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sz="4900" b="1">
                <a:solidFill>
                  <a:srgbClr val="3333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    应注意的一些问题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1805E315-AAF6-4E87-BF92-408BC75030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1700213"/>
            <a:ext cx="8137525" cy="4824412"/>
          </a:xfrm>
        </p:spPr>
        <p:txBody>
          <a:bodyPr/>
          <a:lstStyle/>
          <a:p>
            <a:pPr eaLnBrk="1" hangingPunct="1">
              <a:lnSpc>
                <a:spcPct val="145000"/>
              </a:lnSpc>
              <a:buFontTx/>
              <a:buNone/>
            </a:pPr>
            <a:r>
              <a:rPr lang="en-US" altLang="zh-CN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1</a:t>
            </a:r>
            <a:r>
              <a:rPr lang="zh-CN" altLang="en-US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）最好别提前或准时到；</a:t>
            </a:r>
          </a:p>
          <a:p>
            <a:pPr eaLnBrk="1" hangingPunct="1">
              <a:lnSpc>
                <a:spcPct val="145000"/>
              </a:lnSpc>
              <a:buFontTx/>
              <a:buNone/>
            </a:pPr>
            <a:r>
              <a:rPr lang="en-US" altLang="zh-CN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2</a:t>
            </a:r>
            <a:r>
              <a:rPr lang="zh-CN" altLang="en-US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）可以带一点小礼物，如小丝帕、红葡萄酒、鲜花</a:t>
            </a:r>
            <a:r>
              <a:rPr lang="zh-CN" altLang="en-US" sz="2700" b="1">
                <a:solidFill>
                  <a:srgbClr val="3333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（切忌</a:t>
            </a:r>
            <a:r>
              <a:rPr lang="en-US" altLang="zh-CN" sz="2700" b="1">
                <a:solidFill>
                  <a:srgbClr val="3333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13</a:t>
            </a:r>
            <a:r>
              <a:rPr lang="zh-CN" altLang="en-US" sz="2700" b="1">
                <a:solidFill>
                  <a:srgbClr val="3333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这个数字）</a:t>
            </a:r>
            <a:r>
              <a:rPr lang="zh-CN" altLang="en-US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等，一定要交给女主人；</a:t>
            </a:r>
            <a:r>
              <a:rPr lang="zh-CN" altLang="en-US" sz="3000" b="1">
                <a:latin typeface="华文细黑" panose="02010600040101010101" pitchFamily="2" charset="-122"/>
                <a:ea typeface="华文细黑" panose="02010600040101010101" pitchFamily="2" charset="-122"/>
                <a:hlinkClick r:id="rId2" action="ppaction://hlinksldjump"/>
              </a:rPr>
              <a:t> 送礼</a:t>
            </a:r>
            <a:endParaRPr lang="zh-CN" altLang="en-US" sz="3000" b="1"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pPr eaLnBrk="1" hangingPunct="1">
              <a:lnSpc>
                <a:spcPct val="145000"/>
              </a:lnSpc>
              <a:buFontTx/>
              <a:buNone/>
            </a:pPr>
            <a:r>
              <a:rPr lang="en-US" altLang="zh-CN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3</a:t>
            </a:r>
            <a:r>
              <a:rPr lang="zh-CN" altLang="en-US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）想吃什么自己取，不要客气，不要等待主人三番五次请你吃；</a:t>
            </a:r>
          </a:p>
          <a:p>
            <a:pPr eaLnBrk="1" hangingPunct="1">
              <a:lnSpc>
                <a:spcPct val="145000"/>
              </a:lnSpc>
              <a:buFontTx/>
              <a:buNone/>
            </a:pPr>
            <a:r>
              <a:rPr lang="en-US" altLang="zh-CN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4</a:t>
            </a:r>
            <a:r>
              <a:rPr lang="zh-CN" altLang="en-US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）品尝菜肴后要称赞女主人的厨艺好；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0C591C06-CA98-447A-A8BB-8F681749E1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620713"/>
            <a:ext cx="7200900" cy="5832475"/>
          </a:xfrm>
        </p:spPr>
        <p:txBody>
          <a:bodyPr/>
          <a:lstStyle/>
          <a:p>
            <a:pPr eaLnBrk="1" hangingPunct="1">
              <a:lnSpc>
                <a:spcPct val="195000"/>
              </a:lnSpc>
              <a:buFontTx/>
              <a:buNone/>
            </a:pPr>
            <a:r>
              <a:rPr lang="en-US" altLang="zh-CN" sz="3100" b="1">
                <a:latin typeface="华文细黑" panose="02010600040101010101" pitchFamily="2" charset="-122"/>
                <a:ea typeface="华文细黑" panose="02010600040101010101" pitchFamily="2" charset="-122"/>
              </a:rPr>
              <a:t>5</a:t>
            </a:r>
            <a:r>
              <a:rPr lang="zh-CN" altLang="en-US" sz="3100" b="1">
                <a:latin typeface="华文细黑" panose="02010600040101010101" pitchFamily="2" charset="-122"/>
                <a:ea typeface="华文细黑" panose="02010600040101010101" pitchFamily="2" charset="-122"/>
              </a:rPr>
              <a:t>）吃完后不要立即就走，而是要坐下来和主人聊一会天，喝点茶，</a:t>
            </a:r>
          </a:p>
          <a:p>
            <a:pPr eaLnBrk="1" hangingPunct="1">
              <a:lnSpc>
                <a:spcPct val="195000"/>
              </a:lnSpc>
              <a:buFontTx/>
              <a:buNone/>
            </a:pPr>
            <a:r>
              <a:rPr lang="zh-CN" altLang="en-US" sz="3100" b="1">
                <a:latin typeface="华文细黑" panose="02010600040101010101" pitchFamily="2" charset="-122"/>
                <a:ea typeface="华文细黑" panose="02010600040101010101" pitchFamily="2" charset="-122"/>
              </a:rPr>
              <a:t>    吃点点心；</a:t>
            </a:r>
          </a:p>
        </p:txBody>
      </p:sp>
      <p:pic>
        <p:nvPicPr>
          <p:cNvPr id="80899" name="Picture 3" descr="一杯清茶提提神">
            <a:extLst>
              <a:ext uri="{FF2B5EF4-FFF2-40B4-BE49-F238E27FC236}">
                <a16:creationId xmlns:a16="http://schemas.microsoft.com/office/drawing/2014/main" id="{B702C4F1-86BB-44E3-A831-6B0DE89DF64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3644900"/>
            <a:ext cx="3241675" cy="253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0" name="Picture 4" descr="点心">
            <a:extLst>
              <a:ext uri="{FF2B5EF4-FFF2-40B4-BE49-F238E27FC236}">
                <a16:creationId xmlns:a16="http://schemas.microsoft.com/office/drawing/2014/main" id="{87C9F37E-4F5F-400B-A2AC-217A2F9DB3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844675"/>
            <a:ext cx="2455863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0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2B853368-F356-489D-9B36-883EE8E4F7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1268413"/>
            <a:ext cx="8002588" cy="4824412"/>
          </a:xfrm>
        </p:spPr>
        <p:txBody>
          <a:bodyPr/>
          <a:lstStyle/>
          <a:p>
            <a:pPr eaLnBrk="1" hangingPunct="1">
              <a:lnSpc>
                <a:spcPct val="160000"/>
              </a:lnSpc>
              <a:buFontTx/>
              <a:buNone/>
            </a:pPr>
            <a:r>
              <a:rPr lang="en-US" altLang="zh-CN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6</a:t>
            </a:r>
            <a:r>
              <a:rPr lang="zh-CN" altLang="en-US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）当双方出现没有话题可讲，或是一方确实还有其他安排时，起身告别，应采用</a:t>
            </a:r>
            <a:r>
              <a:rPr lang="zh-CN" altLang="en-US" sz="30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细黑" panose="02010600040101010101" pitchFamily="2" charset="-122"/>
                <a:ea typeface="隶书" panose="02010509060101010101" pitchFamily="49" charset="-122"/>
              </a:rPr>
              <a:t>“</a:t>
            </a:r>
            <a:r>
              <a:rPr lang="zh-CN" altLang="en-US" sz="30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商议式告别</a:t>
            </a:r>
            <a:r>
              <a:rPr lang="zh-CN" altLang="en-US" sz="30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细黑" panose="02010600040101010101" pitchFamily="2" charset="-122"/>
                <a:ea typeface="隶书" panose="02010509060101010101" pitchFamily="49" charset="-122"/>
              </a:rPr>
              <a:t>”</a:t>
            </a:r>
            <a:r>
              <a:rPr lang="zh-CN" altLang="en-US" sz="2400" b="1">
                <a:solidFill>
                  <a:srgbClr val="3333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（不要说</a:t>
            </a:r>
            <a:r>
              <a:rPr lang="zh-CN" altLang="en-US" sz="2400" b="1">
                <a:solidFill>
                  <a:srgbClr val="3333FF"/>
                </a:solidFill>
                <a:latin typeface="华文细黑" panose="02010600040101010101" pitchFamily="2" charset="-122"/>
                <a:ea typeface="隶书" panose="02010509060101010101" pitchFamily="49" charset="-122"/>
              </a:rPr>
              <a:t>“</a:t>
            </a:r>
            <a:r>
              <a:rPr lang="zh-CN" altLang="en-US" sz="2400" b="1">
                <a:solidFill>
                  <a:srgbClr val="3333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我必须得走了，还有重要的事情</a:t>
            </a:r>
            <a:r>
              <a:rPr lang="zh-CN" altLang="en-US" sz="2400" b="1">
                <a:solidFill>
                  <a:srgbClr val="3333FF"/>
                </a:solidFill>
                <a:latin typeface="华文细黑" panose="02010600040101010101" pitchFamily="2" charset="-122"/>
                <a:ea typeface="隶书" panose="02010509060101010101" pitchFamily="49" charset="-122"/>
              </a:rPr>
              <a:t>”</a:t>
            </a:r>
            <a:r>
              <a:rPr lang="zh-CN" altLang="en-US" sz="2400" b="1">
                <a:solidFill>
                  <a:srgbClr val="3333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等）</a:t>
            </a:r>
            <a:r>
              <a:rPr lang="zh-CN" altLang="en-US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；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en-US" altLang="zh-CN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7</a:t>
            </a:r>
            <a:r>
              <a:rPr lang="zh-CN" altLang="en-US" sz="3000" b="1">
                <a:latin typeface="华文细黑" panose="02010600040101010101" pitchFamily="2" charset="-122"/>
                <a:ea typeface="华文细黑" panose="02010600040101010101" pitchFamily="2" charset="-122"/>
              </a:rPr>
              <a:t>）告别时，稍事寒喧，说走就走，不要站起来又讲其他的事情，拖很长时间才走掉。</a:t>
            </a:r>
            <a:endParaRPr lang="zh-CN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9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96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2DA0AA89-0681-47E6-9B0A-A52E06C563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91600" cy="1143000"/>
          </a:xfrm>
        </p:spPr>
        <p:txBody>
          <a:bodyPr/>
          <a:lstStyle/>
          <a:p>
            <a:pPr eaLnBrk="1" hangingPunct="1"/>
            <a:r>
              <a:rPr lang="zh-CN" altLang="en-US" sz="3600" b="1"/>
              <a:t>十二、</a:t>
            </a:r>
            <a:r>
              <a:rPr lang="zh-CN" altLang="en-US" sz="3600" b="1">
                <a:latin typeface="Arial" panose="020B0604020202020204" pitchFamily="34" charset="0"/>
              </a:rPr>
              <a:t>“</a:t>
            </a:r>
            <a:r>
              <a:rPr lang="zh-CN" altLang="en-US" sz="3600" b="1"/>
              <a:t>千里送鹅毛，不讲价多少</a:t>
            </a:r>
            <a:r>
              <a:rPr lang="zh-CN" altLang="en-US" sz="3600" b="1">
                <a:latin typeface="Arial" panose="020B0604020202020204" pitchFamily="34" charset="0"/>
              </a:rPr>
              <a:t>”</a:t>
            </a:r>
            <a:br>
              <a:rPr lang="zh-CN" altLang="en-US" sz="3600" b="1"/>
            </a:br>
            <a:r>
              <a:rPr lang="en-US" altLang="zh-CN" sz="3600" b="1">
                <a:latin typeface="Arial" panose="020B0604020202020204" pitchFamily="34" charset="0"/>
              </a:rPr>
              <a:t>——</a:t>
            </a:r>
            <a:r>
              <a:rPr lang="zh-CN" altLang="en-US" sz="3600" b="1"/>
              <a:t>说送礼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4C159828-900E-4969-AD1C-BE8E569796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CN" altLang="en-US" b="1"/>
              <a:t>与英美人交往，送礼规则：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b="1"/>
              <a:t>（一）礼不在价高，关键是要投人所好。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b="1"/>
              <a:t>千里送鹅毛，礼轻情义重。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b="1"/>
              <a:t>（二）送礼应该送给</a:t>
            </a:r>
            <a:r>
              <a:rPr lang="zh-CN" altLang="en-US" b="1">
                <a:solidFill>
                  <a:srgbClr val="FF33CC"/>
                </a:solidFill>
              </a:rPr>
              <a:t>女主人</a:t>
            </a:r>
            <a:r>
              <a:rPr lang="zh-CN" altLang="en-US" b="1"/>
              <a:t>。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b="1"/>
              <a:t>（三）应撕掉礼物上的价格标签。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b="1"/>
              <a:t>（四）礼物不论轻重，</a:t>
            </a:r>
            <a:r>
              <a:rPr lang="zh-CN" altLang="en-US" b="1">
                <a:solidFill>
                  <a:srgbClr val="3333FF"/>
                </a:solidFill>
              </a:rPr>
              <a:t>包装</a:t>
            </a:r>
            <a:r>
              <a:rPr lang="zh-CN" altLang="en-US" b="1"/>
              <a:t>一定要美观。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b="1"/>
              <a:t>（五）送礼也要</a:t>
            </a:r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zh-CN" altLang="en-US" b="1"/>
              <a:t>投鼠忌器</a:t>
            </a:r>
            <a:r>
              <a:rPr lang="zh-CN" altLang="en-US" b="1">
                <a:latin typeface="Arial" panose="020B0604020202020204" pitchFamily="34" charset="0"/>
              </a:rPr>
              <a:t>”</a:t>
            </a:r>
            <a:r>
              <a:rPr lang="zh-CN" altLang="en-US" b="1"/>
              <a:t>。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b="1"/>
              <a:t>（六）下属不宜送上司任何礼物，以免影响正常的工作关系。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>
            <a:extLst>
              <a:ext uri="{FF2B5EF4-FFF2-40B4-BE49-F238E27FC236}">
                <a16:creationId xmlns:a16="http://schemas.microsoft.com/office/drawing/2014/main" id="{278A82FD-B56A-4CA0-AF0D-7AD8C6E6BE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eaLnBrk="1" hangingPunct="1"/>
            <a:r>
              <a:rPr lang="zh-CN" altLang="en-US" b="1"/>
              <a:t>（七）尽量避免跨国邮寄礼品。</a:t>
            </a:r>
          </a:p>
          <a:p>
            <a:pPr eaLnBrk="1" hangingPunct="1"/>
            <a:r>
              <a:rPr lang="zh-CN" altLang="en-US" b="1"/>
              <a:t>（八）对关系一般的朋友，不可送内衣或首饰等容易引起误会的礼物。</a:t>
            </a:r>
          </a:p>
          <a:p>
            <a:pPr eaLnBrk="1" hangingPunct="1"/>
            <a:r>
              <a:rPr lang="zh-CN" altLang="en-US" b="1"/>
              <a:t>（九）送礼要有诚意。</a:t>
            </a:r>
          </a:p>
          <a:p>
            <a:pPr eaLnBrk="1" hangingPunct="1"/>
            <a:r>
              <a:rPr lang="zh-CN" altLang="en-US" b="1"/>
              <a:t>（十）不要在公共场所给私人送礼。</a:t>
            </a:r>
          </a:p>
          <a:p>
            <a:pPr eaLnBrk="1" hangingPunct="1"/>
            <a:r>
              <a:rPr lang="zh-CN" altLang="en-US" b="1"/>
              <a:t>（十一）投人所好不可馈赠机密。</a:t>
            </a:r>
          </a:p>
          <a:p>
            <a:pPr eaLnBrk="1" hangingPunct="1"/>
            <a:r>
              <a:rPr lang="zh-CN" altLang="en-US" b="1"/>
              <a:t>（十二）送花等应避开</a:t>
            </a:r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en-US" altLang="zh-CN" b="1"/>
              <a:t>13</a:t>
            </a:r>
            <a:r>
              <a:rPr lang="en-US" altLang="zh-CN" b="1">
                <a:latin typeface="Arial" panose="020B0604020202020204" pitchFamily="34" charset="0"/>
              </a:rPr>
              <a:t>”</a:t>
            </a:r>
            <a:r>
              <a:rPr lang="zh-CN" altLang="en-US" b="1"/>
              <a:t>这个数。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0FB7386-C813-4779-865F-5DCC4BB848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58850" y="171450"/>
            <a:ext cx="7716838" cy="1104900"/>
          </a:xfrm>
        </p:spPr>
        <p:txBody>
          <a:bodyPr/>
          <a:lstStyle/>
          <a:p>
            <a:pPr eaLnBrk="1" hangingPunct="1"/>
            <a:r>
              <a:rPr lang="zh-CN" altLang="en-US" sz="4500" b="1">
                <a:solidFill>
                  <a:srgbClr val="993366"/>
                </a:solidFill>
                <a:ea typeface="FZKai-Z03" pitchFamily="65" charset="-122"/>
              </a:rPr>
              <a:t>一些不宜用</a:t>
            </a:r>
            <a:r>
              <a:rPr lang="zh-CN" altLang="en-US" sz="4500" b="1">
                <a:solidFill>
                  <a:srgbClr val="3333FF"/>
                </a:solidFill>
                <a:latin typeface="Arial" panose="020B0604020202020204" pitchFamily="34" charset="0"/>
                <a:ea typeface="FZKai-Z03" pitchFamily="65" charset="-122"/>
              </a:rPr>
              <a:t>“</a:t>
            </a:r>
            <a:r>
              <a:rPr lang="zh-CN" altLang="en-US" sz="4500" b="1">
                <a:solidFill>
                  <a:srgbClr val="3333FF"/>
                </a:solidFill>
                <a:ea typeface="FZKai-Z03" pitchFamily="65" charset="-122"/>
              </a:rPr>
              <a:t>姓＋职务</a:t>
            </a:r>
            <a:r>
              <a:rPr lang="zh-CN" altLang="en-US" sz="4500" b="1">
                <a:solidFill>
                  <a:srgbClr val="3333FF"/>
                </a:solidFill>
                <a:latin typeface="Arial" panose="020B0604020202020204" pitchFamily="34" charset="0"/>
                <a:ea typeface="FZKai-Z03" pitchFamily="65" charset="-122"/>
              </a:rPr>
              <a:t>”</a:t>
            </a:r>
            <a:r>
              <a:rPr lang="zh-CN" altLang="en-US" sz="4500" b="1">
                <a:solidFill>
                  <a:srgbClr val="993366"/>
                </a:solidFill>
                <a:ea typeface="FZKai-Z03" pitchFamily="65" charset="-122"/>
              </a:rPr>
              <a:t>表示</a:t>
            </a:r>
            <a:br>
              <a:rPr lang="zh-CN" altLang="en-US" sz="4500" b="1">
                <a:solidFill>
                  <a:srgbClr val="993366"/>
                </a:solidFill>
                <a:ea typeface="FZKai-Z03" pitchFamily="65" charset="-122"/>
              </a:rPr>
            </a:br>
            <a:r>
              <a:rPr lang="zh-CN" altLang="en-US" sz="4500" b="1">
                <a:solidFill>
                  <a:srgbClr val="993366"/>
                </a:solidFill>
                <a:ea typeface="FZKai-Z03" pitchFamily="65" charset="-122"/>
              </a:rPr>
              <a:t>的词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21B1C03-8C1E-45F0-A666-26E787245C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229600" cy="4646613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zh-CN" altLang="en-US" b="1">
                <a:latin typeface="华文细黑" panose="02010600040101010101" pitchFamily="2" charset="-122"/>
                <a:ea typeface="华文细黑" panose="02010600040101010101" pitchFamily="2" charset="-122"/>
              </a:rPr>
              <a:t>中国文化中称呼“姓＋职务”这种类型的，有些翻译成英文不宜直译，如主任、局长、科长、老师等。</a:t>
            </a:r>
          </a:p>
          <a:p>
            <a:pPr eaLnBrk="1" hangingPunct="1">
              <a:lnSpc>
                <a:spcPct val="120000"/>
              </a:lnSpc>
            </a:pPr>
            <a:r>
              <a:rPr lang="zh-CN" altLang="en-US" b="1">
                <a:latin typeface="华文细黑" panose="02010600040101010101" pitchFamily="2" charset="-122"/>
                <a:ea typeface="华文细黑" panose="02010600040101010101" pitchFamily="2" charset="-122"/>
              </a:rPr>
              <a:t>对于</a:t>
            </a:r>
            <a:r>
              <a:rPr lang="zh-CN" altLang="en-US" sz="3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教师</a:t>
            </a:r>
            <a:r>
              <a:rPr lang="zh-CN" altLang="en-US" b="1">
                <a:latin typeface="华文细黑" panose="02010600040101010101" pitchFamily="2" charset="-122"/>
                <a:ea typeface="华文细黑" panose="02010600040101010101" pitchFamily="2" charset="-122"/>
              </a:rPr>
              <a:t>的称呼很多，主要有三种： </a:t>
            </a:r>
            <a:r>
              <a:rPr lang="en-US" altLang="zh-CN" b="1">
                <a:latin typeface="华文细黑" panose="02010600040101010101" pitchFamily="2" charset="-122"/>
                <a:ea typeface="华文细黑" panose="02010600040101010101" pitchFamily="2" charset="-122"/>
              </a:rPr>
              <a:t>Sir./Ms.</a:t>
            </a:r>
            <a:r>
              <a:rPr lang="zh-CN" altLang="en-US" b="1">
                <a:latin typeface="华文细黑" panose="02010600040101010101" pitchFamily="2" charset="-122"/>
                <a:ea typeface="华文细黑" panose="02010600040101010101" pitchFamily="2" charset="-122"/>
              </a:rPr>
              <a:t>； </a:t>
            </a:r>
            <a:r>
              <a:rPr lang="en-US" altLang="zh-CN" b="1">
                <a:latin typeface="华文细黑" panose="02010600040101010101" pitchFamily="2" charset="-122"/>
                <a:ea typeface="华文细黑" panose="02010600040101010101" pitchFamily="2" charset="-122"/>
              </a:rPr>
              <a:t>Mr./Ms.</a:t>
            </a:r>
            <a:r>
              <a:rPr lang="zh-CN" altLang="en-US" b="1">
                <a:latin typeface="华文细黑" panose="02010600040101010101" pitchFamily="2" charset="-122"/>
                <a:ea typeface="华文细黑" panose="02010600040101010101" pitchFamily="2" charset="-122"/>
              </a:rPr>
              <a:t>＋姓；直呼其名。</a:t>
            </a:r>
          </a:p>
          <a:p>
            <a:pPr eaLnBrk="1" hangingPunct="1">
              <a:lnSpc>
                <a:spcPct val="120000"/>
              </a:lnSpc>
            </a:pPr>
            <a:r>
              <a:rPr lang="zh-CN" altLang="en-US" b="1">
                <a:latin typeface="华文细黑" panose="02010600040101010101" pitchFamily="2" charset="-122"/>
                <a:ea typeface="华文细黑" panose="02010600040101010101" pitchFamily="2" charset="-122"/>
              </a:rPr>
              <a:t>不能是“姓＋</a:t>
            </a:r>
            <a:r>
              <a:rPr lang="en-US" altLang="zh-CN" b="1">
                <a:latin typeface="华文细黑" panose="02010600040101010101" pitchFamily="2" charset="-122"/>
                <a:ea typeface="华文细黑" panose="02010600040101010101" pitchFamily="2" charset="-122"/>
              </a:rPr>
              <a:t>teacher”</a:t>
            </a:r>
            <a:r>
              <a:rPr lang="zh-CN" altLang="en-US" b="1">
                <a:latin typeface="华文细黑" panose="02010600040101010101" pitchFamily="2" charset="-122"/>
                <a:ea typeface="华文细黑" panose="02010600040101010101" pitchFamily="2" charset="-122"/>
              </a:rPr>
              <a:t>，也不能是直呼别人的姓。</a:t>
            </a:r>
            <a:endParaRPr lang="zh-CN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>
            <a:extLst>
              <a:ext uri="{FF2B5EF4-FFF2-40B4-BE49-F238E27FC236}">
                <a16:creationId xmlns:a16="http://schemas.microsoft.com/office/drawing/2014/main" id="{1B233D3B-3A5D-4BF1-A0CE-84A6D2F80A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eaLnBrk="1" hangingPunct="1"/>
            <a:r>
              <a:rPr lang="zh-CN" altLang="en-US" b="1"/>
              <a:t>接受礼物的文化差异及应注意的事项：</a:t>
            </a:r>
          </a:p>
          <a:p>
            <a:pPr eaLnBrk="1" hangingPunct="1"/>
            <a:r>
              <a:rPr lang="zh-CN" altLang="en-US" b="1"/>
              <a:t>（一）接受礼品不可客气过头。</a:t>
            </a:r>
          </a:p>
          <a:p>
            <a:pPr eaLnBrk="1" hangingPunct="1"/>
            <a:r>
              <a:rPr lang="zh-CN" altLang="en-US" b="1"/>
              <a:t>（二）有酒共享。</a:t>
            </a:r>
          </a:p>
          <a:p>
            <a:pPr eaLnBrk="1" hangingPunct="1"/>
            <a:r>
              <a:rPr lang="zh-CN" altLang="en-US" b="1"/>
              <a:t>（三）要什么说什么。</a:t>
            </a:r>
          </a:p>
          <a:p>
            <a:pPr eaLnBrk="1" hangingPunct="1"/>
            <a:r>
              <a:rPr lang="zh-CN" altLang="en-US" b="1"/>
              <a:t>（四）充分利用对方礼物。</a:t>
            </a:r>
          </a:p>
          <a:p>
            <a:pPr eaLnBrk="1" hangingPunct="1"/>
            <a:endParaRPr lang="zh-CN" altLang="en-US" b="1"/>
          </a:p>
          <a:p>
            <a:pPr eaLnBrk="1" hangingPunct="1"/>
            <a:r>
              <a:rPr lang="zh-CN" altLang="en-US" b="1"/>
              <a:t>中国人与英美人在送礼与受礼方面的文化差异，主要体现于中国人比较重物，而英美人更重送礼形式本身。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80B4A858-4C19-4D5D-960E-D21920C0EF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/>
              <a:t>十三、</a:t>
            </a:r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zh-CN" altLang="en-US" b="1"/>
              <a:t>聪明孩子会玩耍</a:t>
            </a:r>
            <a:r>
              <a:rPr lang="zh-CN" altLang="en-US" b="1">
                <a:latin typeface="Arial" panose="020B0604020202020204" pitchFamily="34" charset="0"/>
              </a:rPr>
              <a:t>”</a:t>
            </a:r>
            <a:r>
              <a:rPr lang="en-US" altLang="zh-CN" b="1">
                <a:latin typeface="Arial" panose="020B0604020202020204" pitchFamily="34" charset="0"/>
              </a:rPr>
              <a:t>——</a:t>
            </a:r>
            <a:r>
              <a:rPr lang="zh-CN" altLang="en-US" b="1"/>
              <a:t>说娱乐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09C1E750-9C8D-491B-9926-E12AC5AEF4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b="1"/>
              <a:t>All work and  no play makes Jack a dull boy.</a:t>
            </a:r>
            <a:r>
              <a:rPr lang="zh-CN" altLang="en-US" b="1"/>
              <a:t>（只工作不玩耍，聪明孩子也变傻。）</a:t>
            </a:r>
          </a:p>
          <a:p>
            <a:pPr eaLnBrk="1" hangingPunct="1"/>
            <a:r>
              <a:rPr lang="en-US" altLang="zh-CN" b="1"/>
              <a:t>Work while you work,play while you play.</a:t>
            </a:r>
            <a:r>
              <a:rPr lang="zh-CN" altLang="en-US" b="1"/>
              <a:t>（工作得卖力，娱乐须尽欢。）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0A31C854-E592-4291-B64B-169AB0DC43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zh-CN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57535630-FF94-4677-8143-1C41EC59A3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b="1"/>
              <a:t>在英国，每个职工每年可享受至少三个星期的带工资休假期。为了配合在校子女的暑假，休假期一般多集中于</a:t>
            </a:r>
            <a:r>
              <a:rPr lang="en-US" altLang="zh-CN" b="1"/>
              <a:t>7</a:t>
            </a:r>
            <a:r>
              <a:rPr lang="zh-CN" altLang="en-US" b="1"/>
              <a:t>、</a:t>
            </a:r>
            <a:r>
              <a:rPr lang="en-US" altLang="zh-CN" b="1"/>
              <a:t>8</a:t>
            </a:r>
            <a:r>
              <a:rPr lang="zh-CN" altLang="en-US" b="1"/>
              <a:t>月。</a:t>
            </a:r>
          </a:p>
          <a:p>
            <a:pPr eaLnBrk="1" hangingPunct="1"/>
            <a:r>
              <a:rPr lang="zh-CN" altLang="en-US" b="1"/>
              <a:t>在跨文化交际中，我们要分清英美人的工作时间与娱乐时间，应避免下班时间、周末时间、节假日时间与他们谈工作、谈生意。</a:t>
            </a:r>
          </a:p>
          <a:p>
            <a:pPr eaLnBrk="1" hangingPunct="1"/>
            <a:endParaRPr lang="en-US" altLang="zh-CN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2E999E04-C7DF-4EF3-B58B-CAC759784A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zh-CN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12EE4581-5255-4A19-8173-970EBB333F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b="1"/>
              <a:t>对于喜欢高雅艺术的朋友，需注意：</a:t>
            </a:r>
          </a:p>
          <a:p>
            <a:pPr eaLnBrk="1" hangingPunct="1"/>
            <a:r>
              <a:rPr lang="en-US" altLang="zh-CN" b="1"/>
              <a:t>1</a:t>
            </a:r>
            <a:r>
              <a:rPr lang="zh-CN" altLang="en-US" b="1"/>
              <a:t>、观看舞台戏剧或欣赏音乐会，应准时入场，迟到会影响他人。</a:t>
            </a:r>
          </a:p>
          <a:p>
            <a:pPr eaLnBrk="1" hangingPunct="1"/>
            <a:r>
              <a:rPr lang="en-US" altLang="zh-CN" b="1"/>
              <a:t>2</a:t>
            </a:r>
            <a:r>
              <a:rPr lang="zh-CN" altLang="en-US" b="1"/>
              <a:t>、欣赏交响乐等高雅艺术，千万不要在一曲稍顿，但并未曲终时，就鼓起掌来，否则你将</a:t>
            </a:r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zh-CN" altLang="en-US" b="1"/>
              <a:t>一掌难鸣</a:t>
            </a:r>
            <a:r>
              <a:rPr lang="zh-CN" altLang="en-US" b="1">
                <a:latin typeface="Arial" panose="020B0604020202020204" pitchFamily="34" charset="0"/>
              </a:rPr>
              <a:t>”</a:t>
            </a:r>
            <a:r>
              <a:rPr lang="zh-CN" altLang="en-US" b="1"/>
              <a:t>。</a:t>
            </a:r>
          </a:p>
          <a:p>
            <a:pPr eaLnBrk="1" hangingPunct="1"/>
            <a:r>
              <a:rPr lang="en-US" altLang="zh-CN" b="1"/>
              <a:t>3</a:t>
            </a:r>
            <a:r>
              <a:rPr lang="zh-CN" altLang="en-US" b="1"/>
              <a:t>、不可将手机在打开状态随身进入音乐厅、歌剧院等场所。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0C6EF790-5F8F-4525-9011-109B0F8889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/>
              <a:t>十四、省钱与能挣会花</a:t>
            </a:r>
            <a:r>
              <a:rPr lang="en-US" altLang="zh-CN">
                <a:latin typeface="Arial" panose="020B0604020202020204" pitchFamily="34" charset="0"/>
              </a:rPr>
              <a:t>——</a:t>
            </a:r>
            <a:br>
              <a:rPr lang="en-US" altLang="zh-CN"/>
            </a:br>
            <a:r>
              <a:rPr lang="zh-CN" altLang="en-US"/>
              <a:t>说消费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7C897EBA-0860-45EB-9A2F-54A7FB713D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b="1"/>
              <a:t>是省钱、攒钱，还是挣钱、花钱，实际上一受制于客观条件，二取决于消费观念，而这二者又互有关联。假如客观上没有挣钱的机会，自然人们的消费观念是省钱以备急需；假如为省钱而失去挣钱的机会，那就得不偿失了。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AC560FB2-3D41-4587-86DB-0A6E26BBFB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zh-CN"/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56E2C067-D473-4F28-A195-07F4F4DF2B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675313"/>
          </a:xfrm>
        </p:spPr>
        <p:txBody>
          <a:bodyPr/>
          <a:lstStyle/>
          <a:p>
            <a:pPr eaLnBrk="1" hangingPunct="1"/>
            <a:r>
              <a:rPr lang="zh-CN" altLang="en-US" b="1"/>
              <a:t>省钱的一些方式：</a:t>
            </a:r>
          </a:p>
          <a:p>
            <a:pPr eaLnBrk="1" hangingPunct="1"/>
            <a:r>
              <a:rPr lang="zh-CN" altLang="en-US" b="1"/>
              <a:t>如果有朋友愿开车将你带去跳蚤市场，可以少花钱买回一些生活必需品。</a:t>
            </a:r>
          </a:p>
          <a:p>
            <a:pPr eaLnBrk="1" hangingPunct="1"/>
            <a:r>
              <a:rPr lang="zh-CN" altLang="en-US" b="1"/>
              <a:t>如果遇到假期，有些学生会将所租房子以较低的房租转租给你，不妨先住下，然后再慢慢地寻找新住处。</a:t>
            </a:r>
          </a:p>
          <a:p>
            <a:pPr eaLnBrk="1" hangingPunct="1"/>
            <a:r>
              <a:rPr lang="zh-CN" altLang="en-US" b="1"/>
              <a:t>注意了解打长途电话的优惠的优惠价时间。</a:t>
            </a:r>
          </a:p>
          <a:p>
            <a:pPr eaLnBrk="1" hangingPunct="1"/>
            <a:r>
              <a:rPr lang="zh-CN" altLang="en-US" b="1"/>
              <a:t>要注意打听手持外国护照的</a:t>
            </a:r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zh-CN" altLang="en-US" b="1"/>
              <a:t>国际学生</a:t>
            </a:r>
            <a:r>
              <a:rPr lang="zh-CN" altLang="en-US" b="1">
                <a:latin typeface="Arial" panose="020B0604020202020204" pitchFamily="34" charset="0"/>
              </a:rPr>
              <a:t>”</a:t>
            </a:r>
            <a:r>
              <a:rPr lang="zh-CN" altLang="en-US" b="1"/>
              <a:t>可能享有的优惠待遇。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4D042699-8F62-4DDF-ABD4-4590E5FE9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zh-CN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B44A879A-ECDC-497B-A14F-4EA2F9546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b="1"/>
              <a:t>在许多大学的书店里，如果你买书时在收据上签了字，那么在一定的期限内，你如果不需要此书，就可以把书还给书店并取回全部书款。</a:t>
            </a:r>
          </a:p>
          <a:p>
            <a:pPr eaLnBrk="1" hangingPunct="1"/>
            <a:r>
              <a:rPr lang="zh-CN" altLang="en-US" b="1"/>
              <a:t>在英美两国，买单程汽车票、火车票、机票都要比买双程来回票贵一些。</a:t>
            </a:r>
          </a:p>
          <a:p>
            <a:pPr eaLnBrk="1" hangingPunct="1"/>
            <a:endParaRPr lang="en-US" altLang="zh-CN" b="1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4F821061-B75A-43E6-92C9-4FC62EE56C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/>
              <a:t>十五、</a:t>
            </a:r>
            <a:r>
              <a:rPr lang="zh-CN" altLang="en-US">
                <a:latin typeface="Arial" panose="020B0604020202020204" pitchFamily="34" charset="0"/>
              </a:rPr>
              <a:t>“</a:t>
            </a:r>
            <a:r>
              <a:rPr lang="zh-CN" altLang="en-US"/>
              <a:t>不抽不打自发狂</a:t>
            </a:r>
            <a:r>
              <a:rPr lang="zh-CN" altLang="en-US">
                <a:latin typeface="Arial" panose="020B0604020202020204" pitchFamily="34" charset="0"/>
              </a:rPr>
              <a:t>”</a:t>
            </a:r>
            <a:br>
              <a:rPr lang="zh-CN" altLang="en-US"/>
            </a:br>
            <a:r>
              <a:rPr lang="en-US" altLang="zh-CN">
                <a:latin typeface="Arial" panose="020B0604020202020204" pitchFamily="34" charset="0"/>
              </a:rPr>
              <a:t>——</a:t>
            </a:r>
            <a:r>
              <a:rPr lang="zh-CN" altLang="en-US"/>
              <a:t>说工作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18F24C0F-C75B-4C78-A9DA-08C3BFCA90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b="1"/>
              <a:t>有些报道说，美国人上午顾不得吃顿像样的早餐，匆匆忙忙赶去上班，中午随便买点清东西，填饱肚子，不午睡又继续紧张的工作，到晚上回家才煮顿稍微像样一点的饭菜。整天忙忙碌碌，为敛财，为晋级，拼命工作，所以被称为</a:t>
            </a:r>
            <a:r>
              <a:rPr lang="zh-CN" altLang="en-US" b="1">
                <a:latin typeface="Arial" panose="020B0604020202020204" pitchFamily="34" charset="0"/>
              </a:rPr>
              <a:t>“</a:t>
            </a:r>
            <a:r>
              <a:rPr lang="zh-CN" altLang="en-US" b="1"/>
              <a:t>工作狂</a:t>
            </a:r>
            <a:r>
              <a:rPr lang="zh-CN" altLang="en-US" b="1">
                <a:latin typeface="Arial" panose="020B0604020202020204" pitchFamily="34" charset="0"/>
              </a:rPr>
              <a:t>”</a:t>
            </a:r>
            <a:r>
              <a:rPr lang="zh-CN" altLang="en-US" b="1"/>
              <a:t>，好像一台被上足了发条的机器，不抽不打自行运转。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AD8B3602-989D-47F6-8850-394A771078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zh-CN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8B5B4D4-064E-4ECC-AC2C-27CEC7FD6D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sz="3600" b="1"/>
              <a:t>老李</a:t>
            </a:r>
          </a:p>
          <a:p>
            <a:pPr eaLnBrk="1" hangingPunct="1"/>
            <a:r>
              <a:rPr lang="zh-CN" altLang="en-US" sz="3600" b="1"/>
              <a:t>王老</a:t>
            </a:r>
          </a:p>
          <a:p>
            <a:pPr eaLnBrk="1" hangingPunct="1"/>
            <a:r>
              <a:rPr lang="zh-CN" altLang="en-US" sz="3600" b="1"/>
              <a:t>老外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89E7071-E0FC-42E8-8D8C-334CA3296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500" b="1">
                <a:ea typeface="隶书" panose="02010509060101010101" pitchFamily="49" charset="-122"/>
              </a:rPr>
              <a:t>中国人的</a:t>
            </a:r>
            <a:r>
              <a:rPr lang="zh-CN" altLang="en-US" sz="4500" b="1">
                <a:solidFill>
                  <a:srgbClr val="3333FF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“</a:t>
            </a:r>
            <a:r>
              <a:rPr lang="zh-CN" altLang="en-US" sz="4500" b="1">
                <a:solidFill>
                  <a:srgbClr val="3333FF"/>
                </a:solidFill>
                <a:ea typeface="隶书" panose="02010509060101010101" pitchFamily="49" charset="-122"/>
              </a:rPr>
              <a:t>社交称谓家庭化</a:t>
            </a:r>
            <a:r>
              <a:rPr lang="zh-CN" altLang="en-US" sz="4500" b="1">
                <a:solidFill>
                  <a:srgbClr val="3333FF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”</a:t>
            </a:r>
            <a:r>
              <a:rPr lang="zh-CN" altLang="en-US" sz="4500" b="1">
                <a:ea typeface="隶书" panose="02010509060101010101" pitchFamily="49" charset="-122"/>
              </a:rPr>
              <a:t>问题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F2501EF-6274-42EF-BC99-83D9130BA9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514600"/>
            <a:ext cx="7416800" cy="3816350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en-US" altLang="zh-CN" sz="31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      </a:t>
            </a:r>
            <a:r>
              <a:rPr lang="en-US" altLang="zh-CN" sz="31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细黑" panose="02010600040101010101" pitchFamily="2" charset="-122"/>
                <a:ea typeface="隶书" panose="02010509060101010101" pitchFamily="49" charset="-122"/>
              </a:rPr>
              <a:t>“</a:t>
            </a:r>
            <a:r>
              <a:rPr lang="zh-CN" altLang="en-US" sz="31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我爱北京，但我不喜欢被叫做</a:t>
            </a:r>
            <a:r>
              <a:rPr lang="zh-CN" altLang="en-US" sz="31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细黑" panose="02010600040101010101" pitchFamily="2" charset="-122"/>
                <a:ea typeface="隶书" panose="02010509060101010101" pitchFamily="49" charset="-122"/>
              </a:rPr>
              <a:t>‘</a:t>
            </a:r>
            <a:r>
              <a:rPr lang="zh-CN" altLang="en-US" sz="31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老奶奶</a:t>
            </a:r>
            <a:r>
              <a:rPr lang="zh-CN" altLang="en-US" sz="31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细黑" panose="02010600040101010101" pitchFamily="2" charset="-122"/>
                <a:ea typeface="隶书" panose="02010509060101010101" pitchFamily="49" charset="-122"/>
              </a:rPr>
              <a:t>’</a:t>
            </a:r>
            <a:r>
              <a:rPr lang="zh-CN" altLang="en-US" sz="31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。</a:t>
            </a:r>
            <a:r>
              <a:rPr lang="zh-CN" altLang="en-US" sz="31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细黑" panose="02010600040101010101" pitchFamily="2" charset="-122"/>
                <a:ea typeface="隶书" panose="02010509060101010101" pitchFamily="49" charset="-122"/>
              </a:rPr>
              <a:t>”</a:t>
            </a:r>
            <a:endParaRPr lang="zh-CN" altLang="en-US" sz="3100" b="1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19403D1C-FC54-45EA-AD5A-5566974B5D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/>
              <a:t>二、有序与无序</a:t>
            </a:r>
            <a:r>
              <a:rPr lang="en-US" altLang="zh-CN" b="1">
                <a:latin typeface="Arial" panose="020B0604020202020204" pitchFamily="34" charset="0"/>
              </a:rPr>
              <a:t>——</a:t>
            </a:r>
            <a:r>
              <a:rPr lang="zh-CN" altLang="en-US" b="1"/>
              <a:t>说介绍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7A01FE4-9BBA-4664-82B2-19A3CCB33D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 eaLnBrk="1" hangingPunct="1"/>
            <a:r>
              <a:rPr lang="zh-CN" altLang="en-US" b="1"/>
              <a:t>在介绍两人相识时，介绍顺序大致如下：</a:t>
            </a:r>
          </a:p>
          <a:p>
            <a:pPr eaLnBrk="1" hangingPunct="1"/>
            <a:r>
              <a:rPr lang="zh-CN" altLang="en-US" b="1"/>
              <a:t>（一）先男后女           （八）先次后要</a:t>
            </a:r>
          </a:p>
          <a:p>
            <a:pPr eaLnBrk="1" hangingPunct="1"/>
            <a:r>
              <a:rPr lang="zh-CN" altLang="en-US" b="1"/>
              <a:t>（二）先少后老           （九）先温后暴</a:t>
            </a:r>
          </a:p>
          <a:p>
            <a:pPr eaLnBrk="1" hangingPunct="1"/>
            <a:r>
              <a:rPr lang="zh-CN" altLang="en-US" b="1"/>
              <a:t>（三）先低后高</a:t>
            </a:r>
          </a:p>
          <a:p>
            <a:pPr eaLnBrk="1" hangingPunct="1"/>
            <a:r>
              <a:rPr lang="zh-CN" altLang="en-US" b="1"/>
              <a:t>（四）先宾后主</a:t>
            </a:r>
          </a:p>
          <a:p>
            <a:pPr eaLnBrk="1" hangingPunct="1"/>
            <a:r>
              <a:rPr lang="zh-CN" altLang="en-US" b="1"/>
              <a:t>（五）先小姐后太太</a:t>
            </a:r>
          </a:p>
          <a:p>
            <a:pPr eaLnBrk="1" hangingPunct="1"/>
            <a:r>
              <a:rPr lang="zh-CN" altLang="en-US" b="1"/>
              <a:t>（六）先近后远</a:t>
            </a:r>
          </a:p>
          <a:p>
            <a:pPr eaLnBrk="1" hangingPunct="1"/>
            <a:r>
              <a:rPr lang="zh-CN" altLang="en-US" b="1"/>
              <a:t>（七）自然顺序</a:t>
            </a:r>
          </a:p>
          <a:p>
            <a:pPr eaLnBrk="1" hangingPunct="1"/>
            <a:endParaRPr lang="en-US" altLang="zh-CN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DB4B885B-18CF-4FCD-A28B-D9D71B388D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8229600" cy="6477000"/>
          </a:xfrm>
        </p:spPr>
        <p:txBody>
          <a:bodyPr/>
          <a:lstStyle/>
          <a:p>
            <a:pPr eaLnBrk="1" hangingPunct="1"/>
            <a:r>
              <a:rPr lang="zh-CN" altLang="en-US" b="1"/>
              <a:t>在现代社会，名片已成为人际交往中常见的结识工具。有关名片的设计与使用也有一些讲究：</a:t>
            </a:r>
          </a:p>
          <a:p>
            <a:pPr eaLnBrk="1" hangingPunct="1"/>
            <a:r>
              <a:rPr lang="en-US" altLang="zh-CN" b="1"/>
              <a:t>1</a:t>
            </a:r>
            <a:r>
              <a:rPr lang="zh-CN" altLang="en-US" b="1"/>
              <a:t>、设计名片时，千万不要用缩写，除非这缩写中外人士早已熟知。</a:t>
            </a:r>
          </a:p>
          <a:p>
            <a:pPr eaLnBrk="1" hangingPunct="1"/>
            <a:r>
              <a:rPr lang="en-US" altLang="zh-CN" b="1"/>
              <a:t>2</a:t>
            </a:r>
            <a:r>
              <a:rPr lang="zh-CN" altLang="en-US" b="1"/>
              <a:t>、不宜将所有职务、头衔一古脑儿都印在名片上。</a:t>
            </a:r>
          </a:p>
          <a:p>
            <a:pPr eaLnBrk="1" hangingPunct="1"/>
            <a:r>
              <a:rPr lang="en-US" altLang="zh-CN" b="1"/>
              <a:t>3</a:t>
            </a:r>
            <a:r>
              <a:rPr lang="zh-CN" altLang="en-US" b="1"/>
              <a:t>、应把名片放在易于掏出的地方。</a:t>
            </a:r>
          </a:p>
          <a:p>
            <a:pPr eaLnBrk="1" hangingPunct="1"/>
            <a:r>
              <a:rPr lang="en-US" altLang="zh-CN" b="1"/>
              <a:t>4</a:t>
            </a:r>
            <a:r>
              <a:rPr lang="zh-CN" altLang="en-US" b="1"/>
              <a:t>、求取名片不得罪人。</a:t>
            </a:r>
          </a:p>
          <a:p>
            <a:pPr eaLnBrk="1" hangingPunct="1"/>
            <a:r>
              <a:rPr lang="en-US" altLang="zh-CN" b="1"/>
              <a:t>5</a:t>
            </a:r>
            <a:r>
              <a:rPr lang="zh-CN" altLang="en-US" b="1"/>
              <a:t>、不宜像发传单那样散发名片，这样会给人一种不严肃、随便的感觉。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DB509BA5-E4DF-4BB0-9805-A821C709BE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eaLnBrk="1" hangingPunct="1"/>
            <a:r>
              <a:rPr lang="en-US" altLang="zh-CN" b="1"/>
              <a:t>6</a:t>
            </a:r>
            <a:r>
              <a:rPr lang="zh-CN" altLang="en-US" b="1"/>
              <a:t>、用双手或右手递交自己的名片，眼光正视对方。</a:t>
            </a:r>
          </a:p>
          <a:p>
            <a:pPr eaLnBrk="1" hangingPunct="1"/>
            <a:r>
              <a:rPr lang="en-US" altLang="zh-CN" b="1"/>
              <a:t>7</a:t>
            </a:r>
            <a:r>
              <a:rPr lang="zh-CN" altLang="en-US" b="1"/>
              <a:t>、接受名片态度要恭敬，并且要认真看一下，然后郑重放入口袋或名片夹。</a:t>
            </a:r>
          </a:p>
          <a:p>
            <a:pPr eaLnBrk="1" hangingPunct="1"/>
            <a:r>
              <a:rPr lang="en-US" altLang="zh-CN" b="1"/>
              <a:t>8</a:t>
            </a:r>
            <a:r>
              <a:rPr lang="zh-CN" altLang="en-US" b="1"/>
              <a:t>、与英美人打交道，你的名片当然应中英文兼备。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2288</TotalTime>
  <Words>4472</Words>
  <Application>Microsoft Office PowerPoint</Application>
  <PresentationFormat>Экран (4:3)</PresentationFormat>
  <Paragraphs>205</Paragraphs>
  <Slides>47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56" baseType="lpstr">
      <vt:lpstr>FZKai-Z03</vt:lpstr>
      <vt:lpstr>楷体_GB2312</vt:lpstr>
      <vt:lpstr>隶书</vt:lpstr>
      <vt:lpstr>华文细黑</vt:lpstr>
      <vt:lpstr>华文新魏</vt:lpstr>
      <vt:lpstr>Arial</vt:lpstr>
      <vt:lpstr>Arial Narrow</vt:lpstr>
      <vt:lpstr>Verdana</vt:lpstr>
      <vt:lpstr>Balloons</vt:lpstr>
      <vt:lpstr>跨文化言语交际分析</vt:lpstr>
      <vt:lpstr>一、“先生”的烦恼</vt:lpstr>
      <vt:lpstr>Презентация PowerPoint</vt:lpstr>
      <vt:lpstr>一些不宜用“姓＋职务”表示 的词</vt:lpstr>
      <vt:lpstr>Презентация PowerPoint</vt:lpstr>
      <vt:lpstr>中国人的“社交称谓家庭化”问题</vt:lpstr>
      <vt:lpstr>二、有序与无序——说介绍</vt:lpstr>
      <vt:lpstr>Презентация PowerPoint</vt:lpstr>
      <vt:lpstr>Презентация PowerPoint</vt:lpstr>
      <vt:lpstr>Презентация PowerPoint</vt:lpstr>
      <vt:lpstr>三、让“球”滚动的艺术——说闲聊</vt:lpstr>
      <vt:lpstr>四、“问我好，我受不了”——说 问候</vt:lpstr>
      <vt:lpstr>Презентация PowerPoint</vt:lpstr>
      <vt:lpstr>五、千恩万谢为哪般——说致谢</vt:lpstr>
      <vt:lpstr>六、“对不起”不等于没道理——说 道歉</vt:lpstr>
      <vt:lpstr>七、“每天至少称赞三个人”——说 恭维</vt:lpstr>
      <vt:lpstr>Презентация PowerPoint</vt:lpstr>
      <vt:lpstr>八、私人领地不容侵犯——说禁忌</vt:lpstr>
      <vt:lpstr>Презентация PowerPoint</vt:lpstr>
      <vt:lpstr>九、不要拐弯抹角“打游击”——说 请求</vt:lpstr>
      <vt:lpstr>Презентация PowerPoint</vt:lpstr>
      <vt:lpstr>Презентация PowerPoint</vt:lpstr>
      <vt:lpstr>Презентация PowerPoint</vt:lpstr>
      <vt:lpstr>十、“不要教训你老奶奶”——说 关心</vt:lpstr>
      <vt:lpstr>Презентация PowerPoint</vt:lpstr>
      <vt:lpstr>Презентация PowerPoint</vt:lpstr>
      <vt:lpstr>十一、吃喝中的“卫生”习惯——说 请客</vt:lpstr>
      <vt:lpstr>Презентация PowerPoint</vt:lpstr>
      <vt:lpstr>Презентация PowerPoint</vt:lpstr>
      <vt:lpstr>正式的邀请</vt:lpstr>
      <vt:lpstr>请  柬</vt:lpstr>
      <vt:lpstr>守时还是迟到？</vt:lpstr>
      <vt:lpstr>在餐馆吃饭应注意的问题</vt:lpstr>
      <vt:lpstr>在家里请英美人吃饭       需要注意的一些问题</vt:lpstr>
      <vt:lpstr>去英美人家里吃饭         应注意的一些问题</vt:lpstr>
      <vt:lpstr>Презентация PowerPoint</vt:lpstr>
      <vt:lpstr>Презентация PowerPoint</vt:lpstr>
      <vt:lpstr>十二、“千里送鹅毛，不讲价多少” ——说送礼</vt:lpstr>
      <vt:lpstr>Презентация PowerPoint</vt:lpstr>
      <vt:lpstr>Презентация PowerPoint</vt:lpstr>
      <vt:lpstr>十三、“聪明孩子会玩耍”——说娱乐</vt:lpstr>
      <vt:lpstr>Презентация PowerPoint</vt:lpstr>
      <vt:lpstr>Презентация PowerPoint</vt:lpstr>
      <vt:lpstr>十四、省钱与能挣会花—— 说消费</vt:lpstr>
      <vt:lpstr>Презентация PowerPoint</vt:lpstr>
      <vt:lpstr>Презентация PowerPoint</vt:lpstr>
      <vt:lpstr>十五、“不抽不打自发狂” ——说工作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hw</dc:creator>
  <cp:lastModifiedBy>NOMAD</cp:lastModifiedBy>
  <cp:revision>28</cp:revision>
  <cp:lastPrinted>1601-01-01T00:00:00Z</cp:lastPrinted>
  <dcterms:created xsi:type="dcterms:W3CDTF">2010-03-26T04:06:59Z</dcterms:created>
  <dcterms:modified xsi:type="dcterms:W3CDTF">2021-10-29T10:51:06Z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